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</p:sldMasterIdLst>
  <p:notesMasterIdLst>
    <p:notesMasterId r:id="rId29"/>
  </p:notesMasterIdLst>
  <p:sldIdLst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274" r:id="rId14"/>
    <p:sldId id="273" r:id="rId15"/>
    <p:sldId id="275" r:id="rId16"/>
    <p:sldId id="286" r:id="rId17"/>
    <p:sldId id="264" r:id="rId18"/>
    <p:sldId id="285" r:id="rId19"/>
    <p:sldId id="287" r:id="rId20"/>
    <p:sldId id="288" r:id="rId21"/>
    <p:sldId id="289" r:id="rId22"/>
    <p:sldId id="292" r:id="rId23"/>
    <p:sldId id="290" r:id="rId24"/>
    <p:sldId id="293" r:id="rId25"/>
    <p:sldId id="295" r:id="rId26"/>
    <p:sldId id="296" r:id="rId27"/>
    <p:sldId id="297" r:id="rId28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558" autoAdjust="0"/>
  </p:normalViewPr>
  <p:slideViewPr>
    <p:cSldViewPr>
      <p:cViewPr varScale="1">
        <p:scale>
          <a:sx n="86" d="100"/>
          <a:sy n="86" d="100"/>
        </p:scale>
        <p:origin x="225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8BA6B-22CF-49D1-9D6C-2C96D42B2E4D}" type="datetimeFigureOut">
              <a:rPr lang="ru-RU" smtClean="0"/>
              <a:t>08.10.2021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F5D8E-ACF8-444E-8797-1F86F3E16D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059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F5D8E-ACF8-444E-8797-1F86F3E16D2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058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F5D8E-ACF8-444E-8797-1F86F3E16D2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197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F5D8E-ACF8-444E-8797-1F86F3E16D28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6145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F5D8E-ACF8-444E-8797-1F86F3E16D28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7820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F5D8E-ACF8-444E-8797-1F86F3E16D28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0384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4F5D8E-ACF8-444E-8797-1F86F3E16D2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29654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F5D8E-ACF8-444E-8797-1F86F3E16D28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833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436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975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8015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0122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14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530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697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1998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6957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7396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771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022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0797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9172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2085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463C33-033F-471C-AD0A-037D74FDA7BE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08.10.2021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E22FA0-B493-4ABC-812D-916ABCE0413A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7079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EE6289-A3F3-4705-8D6F-9557B02A271E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08.10.2021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D14CB-7658-4972-8C51-77004A1CC6A6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5696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9B9CB8-9F28-409A-B531-0AAC5848A8A4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08.10.2021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ECBA-131A-4D60-9107-E31ACC3B21FD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4426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7E7B6D-D71D-4B82-9EA0-06DBC5CC8688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08.10.2021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B981-5B74-48BD-88F7-E65ED94E6828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882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166F0B-7EE1-4B0E-AB73-92816125B63B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08.10.2021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1F140-463D-4C88-842E-1FC6CD78D611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1690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11A2D8-91CE-4E8A-A59B-0496DE2876C2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08.10.2021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F1656-3A6B-48AD-8D23-299EAA1B4B75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0814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E67A02-DDF5-4AE2-A1CC-BBAF44A5F8CF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08.10.2021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4C03D-8C86-4B62-A063-ACF106B24ECD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668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2755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5D71AC-9D69-4A04-A097-1559C8E4A6B9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08.10.2021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3C766-72D4-4B61-BCFE-8862C228A3F9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2222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ACF23F-7C84-46A0-AFC4-2914C1B6906B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08.10.2021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A630-75A9-4D21-80F3-3963C5203445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5647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D247A-F63A-4CEE-9996-89CC0EB2765D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08.10.2021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AB35-A4B5-4687-A932-B38CD2B3CC7B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1452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5A2380-BC95-4F05-A355-F2E18E9C3339}" type="datetimeFigureOut">
              <a:rPr lang="ru-RU" smtClean="0">
                <a:solidFill>
                  <a:srgbClr val="000000"/>
                </a:solidFill>
              </a:rPr>
              <a:pPr>
                <a:defRPr/>
              </a:pPr>
              <a:t>08.10.2021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1E7DD-938D-4267-9D8B-708306CD8416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292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7738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121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32000"/>
            <a:ext cx="3806190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736150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310" y="2029968"/>
            <a:ext cx="3806190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310" y="2734056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48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663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729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298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5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3846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0000"/>
                  </a:schemeClr>
                </a:solidFill>
                <a:latin typeface="+mj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642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74320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67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052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fgos.ru/fgos/fgos-1598/" TargetMode="External"/><Relationship Id="rId3" Type="http://schemas.openxmlformats.org/officeDocument/2006/relationships/hyperlink" Target="https://fgos.ru/fgos/fgos-do/" TargetMode="External"/><Relationship Id="rId7" Type="http://schemas.openxmlformats.org/officeDocument/2006/relationships/hyperlink" Target="https://fgos.ru/fgos/fgos-1599/" TargetMode="External"/><Relationship Id="rId2" Type="http://schemas.openxmlformats.org/officeDocument/2006/relationships/hyperlink" Target="https://fgos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fgos.ru/fgos/fgos-soo/" TargetMode="External"/><Relationship Id="rId5" Type="http://schemas.openxmlformats.org/officeDocument/2006/relationships/hyperlink" Target="https://fgos.ru/fgos/fgos-ooo/" TargetMode="External"/><Relationship Id="rId4" Type="http://schemas.openxmlformats.org/officeDocument/2006/relationships/hyperlink" Target="https://fgos.ru/fgos/fgos-noo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04664"/>
            <a:ext cx="8712968" cy="4536504"/>
          </a:xfrm>
        </p:spPr>
        <p:txBody>
          <a:bodyPr>
            <a:noAutofit/>
          </a:bodyPr>
          <a:lstStyle/>
          <a:p>
            <a:r>
              <a:rPr lang="ru-RU" sz="4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отклоняющегося поведения учащихся.</a:t>
            </a:r>
            <a:r>
              <a:rPr lang="ru-RU" sz="4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Субкультура«Колумбайн</a:t>
            </a:r>
            <a:r>
              <a:rPr lang="ru-RU" sz="4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br>
              <a:rPr lang="ru-RU" sz="4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</a:t>
            </a:r>
            <a:r>
              <a:rPr lang="ru-RU" sz="4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4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8901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01608" cy="1224136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ru-RU" altLang="ru-RU" sz="3200" b="1" dirty="0" smtClean="0">
                <a:solidFill>
                  <a:srgbClr val="000000"/>
                </a:solidFill>
                <a:latin typeface="Times New Roman" pitchFamily="18" charset="0"/>
              </a:rPr>
              <a:t>Функции педагога в профилактике суицидального поведения учащихся 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</a:rPr>
            </a:br>
            <a:endParaRPr lang="ru-RU" altLang="ru-RU" sz="2400" dirty="0" smtClean="0"/>
          </a:p>
        </p:txBody>
      </p:sp>
      <p:sp>
        <p:nvSpPr>
          <p:cNvPr id="26627" name="Объект 2"/>
          <p:cNvSpPr>
            <a:spLocks noGrp="1"/>
          </p:cNvSpPr>
          <p:nvPr>
            <p:ph idx="1"/>
          </p:nvPr>
        </p:nvSpPr>
        <p:spPr>
          <a:xfrm>
            <a:off x="250825" y="1196975"/>
            <a:ext cx="8642350" cy="5472113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</a:rPr>
              <a:t>создание благоприятного климата в классе (укрепление самоуважения и положительной самооценки обучающихся, поощрение выражения чувств и эмоций);</a:t>
            </a:r>
          </a:p>
          <a:p>
            <a:pPr algn="just">
              <a:buFont typeface="Wingdings" pitchFamily="2" charset="2"/>
              <a:buChar char="Ø"/>
            </a:pP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</a:rPr>
              <a:t> информирование учащихся о способах получения помощи в трудных ситуациях; </a:t>
            </a:r>
          </a:p>
          <a:p>
            <a:pPr algn="just">
              <a:buFont typeface="Wingdings" pitchFamily="2" charset="2"/>
              <a:buChar char="Ø"/>
            </a:pP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</a:rPr>
              <a:t>первичное выявление детей с признаками неблагополучия в эмоциональной, поведенческой, социальной сферах; </a:t>
            </a:r>
          </a:p>
          <a:p>
            <a:pPr algn="just">
              <a:buFont typeface="Wingdings" pitchFamily="2" charset="2"/>
              <a:buChar char="Ø"/>
            </a:pP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</a:rPr>
              <a:t>прояснение ситуации в случае подозрения на наличие риска суицидального поведения (сбор информации; беседа с обучающимся); </a:t>
            </a:r>
          </a:p>
          <a:p>
            <a:pPr algn="just">
              <a:buFont typeface="Wingdings" pitchFamily="2" charset="2"/>
              <a:buChar char="Ø"/>
            </a:pP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</a:rPr>
              <a:t>сообщить об этом школьному педагогу-психологу, социальному педагогу и совместно с ним информировать родителей о наличии возможного риска, а также рекомендовать обратиться к профильным специалистам; </a:t>
            </a:r>
          </a:p>
          <a:p>
            <a:pPr algn="just">
              <a:buFont typeface="Wingdings" pitchFamily="2" charset="2"/>
              <a:buChar char="Ø"/>
            </a:pP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</a:rPr>
              <a:t>совместно с педагогом-психологом отслеживать динамику социально-психологического состояния учащегося и оказывать ему эмоциональную, психолого-педагогическую поддержку. </a:t>
            </a:r>
          </a:p>
          <a:p>
            <a:pPr algn="just"/>
            <a:endParaRPr lang="ru-RU" alt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051078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PCPRO\Desktop\dff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" y="-13216"/>
            <a:ext cx="9161620" cy="6871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4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4.infourok.ru/uploads/ex/0e0b/00095cda-9ccb413e/img2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34"/>
          <a:stretch/>
        </p:blipFill>
        <p:spPr bwMode="auto">
          <a:xfrm>
            <a:off x="107504" y="404664"/>
            <a:ext cx="8928992" cy="586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852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8640"/>
            <a:ext cx="7520940" cy="3579849"/>
          </a:xfrm>
        </p:spPr>
        <p:txBody>
          <a:bodyPr>
            <a:noAutofit/>
          </a:bodyPr>
          <a:lstStyle/>
          <a:p>
            <a:pPr algn="just"/>
            <a:r>
              <a:rPr lang="en-US" sz="2400" dirty="0">
                <a:hlinkClick r:id="rId2"/>
              </a:rPr>
              <a:t>https://fgos.ru</a:t>
            </a:r>
            <a:r>
              <a:rPr lang="en-US" sz="2400" dirty="0" smtClean="0">
                <a:hlinkClick r:id="rId2"/>
              </a:rPr>
              <a:t>/</a:t>
            </a:r>
            <a:endParaRPr lang="en-US" sz="2400" dirty="0" smtClean="0"/>
          </a:p>
          <a:p>
            <a:pPr algn="just"/>
            <a:endParaRPr lang="en-US" sz="2400" dirty="0"/>
          </a:p>
          <a:p>
            <a:pPr algn="just"/>
            <a:r>
              <a:rPr lang="ru-RU" sz="2400" b="0" dirty="0">
                <a:hlinkClick r:id="rId3"/>
              </a:rPr>
              <a:t>ФГОС дошкольного образования</a:t>
            </a:r>
            <a:endParaRPr lang="ru-RU" sz="2400" b="0" dirty="0"/>
          </a:p>
          <a:p>
            <a:pPr algn="just"/>
            <a:r>
              <a:rPr lang="ru-RU" sz="2400" b="0" dirty="0">
                <a:hlinkClick r:id="rId4"/>
              </a:rPr>
              <a:t>ФГОС начального общего образования (1 — 4 </a:t>
            </a:r>
            <a:r>
              <a:rPr lang="ru-RU" sz="2400" b="0" dirty="0" err="1">
                <a:hlinkClick r:id="rId4"/>
              </a:rPr>
              <a:t>кл</a:t>
            </a:r>
            <a:r>
              <a:rPr lang="ru-RU" sz="2400" b="0" dirty="0">
                <a:hlinkClick r:id="rId4"/>
              </a:rPr>
              <a:t>.)</a:t>
            </a:r>
            <a:endParaRPr lang="ru-RU" sz="2400" b="0" dirty="0"/>
          </a:p>
          <a:p>
            <a:pPr algn="just"/>
            <a:r>
              <a:rPr lang="ru-RU" sz="2400" b="0" dirty="0">
                <a:hlinkClick r:id="rId5"/>
              </a:rPr>
              <a:t>ФГОС основного общего образования (5 — 9 </a:t>
            </a:r>
            <a:r>
              <a:rPr lang="ru-RU" sz="2400" b="0" dirty="0" err="1">
                <a:hlinkClick r:id="rId5"/>
              </a:rPr>
              <a:t>кл</a:t>
            </a:r>
            <a:r>
              <a:rPr lang="ru-RU" sz="2400" b="0" dirty="0">
                <a:hlinkClick r:id="rId5"/>
              </a:rPr>
              <a:t>.)</a:t>
            </a:r>
            <a:endParaRPr lang="ru-RU" sz="2400" b="0" dirty="0"/>
          </a:p>
          <a:p>
            <a:pPr algn="just"/>
            <a:r>
              <a:rPr lang="ru-RU" sz="2400" b="0" dirty="0">
                <a:hlinkClick r:id="rId6"/>
              </a:rPr>
              <a:t>ФГОС среднего общего образования (10 — 11 </a:t>
            </a:r>
            <a:r>
              <a:rPr lang="ru-RU" sz="2400" b="0" dirty="0" err="1">
                <a:hlinkClick r:id="rId6"/>
              </a:rPr>
              <a:t>кл</a:t>
            </a:r>
            <a:r>
              <a:rPr lang="ru-RU" sz="2400" b="0" dirty="0">
                <a:hlinkClick r:id="rId6"/>
              </a:rPr>
              <a:t>.)</a:t>
            </a:r>
            <a:endParaRPr lang="ru-RU" sz="2400" b="0" dirty="0"/>
          </a:p>
          <a:p>
            <a:pPr algn="just"/>
            <a:r>
              <a:rPr lang="ru-RU" sz="2400" b="0" dirty="0">
                <a:hlinkClick r:id="rId7"/>
              </a:rPr>
              <a:t>Стандарт образования обучающихся с умственной отсталостью (интеллектуальными нарушениями)</a:t>
            </a:r>
            <a:endParaRPr lang="ru-RU" sz="2400" b="0" dirty="0"/>
          </a:p>
          <a:p>
            <a:pPr algn="just"/>
            <a:r>
              <a:rPr lang="ru-RU" sz="2400" b="0" dirty="0">
                <a:hlinkClick r:id="rId8"/>
              </a:rPr>
              <a:t>Стандарт начального общего образования обучающихся с ограниченными возможностями здоровья</a:t>
            </a:r>
            <a:endParaRPr lang="ru-RU" sz="2400" b="0" dirty="0"/>
          </a:p>
          <a:p>
            <a:pPr algn="just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6969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8280920" cy="4824536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ПРОСВЕЩЕНИЯ РОССИЙСКОЙ ФЕДЕРАЦИИ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31 июля 2020 года N 373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утверждении Порядка организации и осуществления образовательной деятельности по основным общеобразовательным программам - образовательным программам дошкольного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образования» 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28 августа 2020 года N 442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утверждении Порядка организации и осуществления образовательной деятельности по основным общеобразовательным программам - образовательным программам начального общего, основного общего и среднего общего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образования» (с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изменениями на 20 ноября 2020 года)</a:t>
            </a:r>
          </a:p>
        </p:txBody>
      </p:sp>
    </p:spTree>
    <p:extLst>
      <p:ext uri="{BB962C8B-B14F-4D97-AF65-F5344CB8AC3E}">
        <p14:creationId xmlns:p14="http://schemas.microsoft.com/office/powerpoint/2010/main" val="137133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ЗПР</a:t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задержка психического развития)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916832"/>
            <a:ext cx="8784976" cy="384929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Недостаточность общего запаса знаний.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Ограниченность представлений.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Незрелость мышления, низкая интеллектуальная целенаправленность. Преобладание игровых интересов.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Эмоции неосмысленные и неустойчивые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496944" cy="4968552"/>
          </a:xfrm>
        </p:spPr>
        <p:txBody>
          <a:bodyPr>
            <a:no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 должна возрастать постепенно, пропорционально возможностям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требовать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немедленного включения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давать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некоторое время для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обдумывания вопроса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разделять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материал 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отдельные части и давать 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зрительные опоры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уроке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всех анализаторов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делать паузы перед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заданиям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темп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подачи учебного материала должен быть спокойным, ровным, медленным, с многократным повтором основных моментов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79712" y="404664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Рекомендации педагогам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04759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343039"/>
              </p:ext>
            </p:extLst>
          </p:nvPr>
        </p:nvGraphicFramePr>
        <p:xfrm>
          <a:off x="-1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84531464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23817213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35844324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967902398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223418885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107825368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80977393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086830101"/>
                    </a:ext>
                  </a:extLst>
                </a:gridCol>
              </a:tblGrid>
              <a:tr h="9692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Категория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Восприятие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Мышление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Речь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Память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Внимание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Движения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Поведение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3307703"/>
                  </a:ext>
                </a:extLst>
              </a:tr>
              <a:tr h="5888732"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Задержка психического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развития (ЗПР)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замедлен темп формирования высших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психических функций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● стойкое состояние незрелости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эмоционально-волевой сферы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 интеллектуальная недостаточность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●нет целостности и последовательности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●затруднения при новых ракурсах</a:t>
                      </a:r>
                      <a:endParaRPr lang="ru-RU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●снижена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познавательная активность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●наглядно-действенное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●нарушены пространственные представления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●преобладание анализа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●инертность и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регидность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●смещение с главного на частности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бессвязность, нет логики, ясности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●бедность лексики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низкий объем и скорость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●преобладание наглядной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●непродуктивность непроизвольная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●нарушена механическая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●неустойчивость и отвлекаемость</a:t>
                      </a:r>
                      <a:r>
                        <a:rPr lang="ru-RU" sz="1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сниженная концентрация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●трудность  переключения и распределения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замедленное развитии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●нечеткость и нарушение регуляции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●импульсивность и резкая расторможенность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●плаксивость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●негативизм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●агрессивность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75295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94502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552728"/>
          </a:xfrm>
        </p:spPr>
        <p:txBody>
          <a:bodyPr>
            <a:norm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Приложение</a:t>
            </a:r>
            <a:endParaRPr lang="ru-RU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адаптированной основной общеобразовательной программе</a:t>
            </a:r>
            <a:endParaRPr lang="ru-RU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i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Основного (начального)</a:t>
            </a:r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общего образования</a:t>
            </a:r>
            <a:endParaRPr lang="ru-RU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РАБОЧАЯ ПРОГРАММА</a:t>
            </a:r>
          </a:p>
          <a:p>
            <a:pPr marL="0" algn="ctr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адаптированная для обучающихся с </a:t>
            </a:r>
          </a:p>
          <a:p>
            <a:pPr marL="0" algn="ctr"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нарушениями </a:t>
            </a:r>
            <a:r>
              <a:rPr lang="ru-RU" sz="18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опорно</a:t>
            </a:r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–двигательного аппарата </a:t>
            </a:r>
          </a:p>
          <a:p>
            <a:pPr marL="0" algn="ctr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предмет:		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русский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язык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классы: 			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3н,6з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7к, 9и,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9з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количество часов (в год):	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105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количество часов (в неделю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):      3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срок реализации:		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1 год (2021-2022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учебный год)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учитель:			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Иванова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М.И.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50658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598093"/>
              </p:ext>
            </p:extLst>
          </p:nvPr>
        </p:nvGraphicFramePr>
        <p:xfrm>
          <a:off x="251520" y="908720"/>
          <a:ext cx="8640959" cy="4104453"/>
        </p:xfrm>
        <a:graphic>
          <a:graphicData uri="http://schemas.openxmlformats.org/drawingml/2006/table">
            <a:tbl>
              <a:tblPr firstRow="1" firstCol="1" bandRow="1"/>
              <a:tblGrid>
                <a:gridCol w="471878">
                  <a:extLst>
                    <a:ext uri="{9D8B030D-6E8A-4147-A177-3AD203B41FA5}">
                      <a16:colId xmlns:a16="http://schemas.microsoft.com/office/drawing/2014/main" val="2255580340"/>
                    </a:ext>
                  </a:extLst>
                </a:gridCol>
                <a:gridCol w="535534">
                  <a:extLst>
                    <a:ext uri="{9D8B030D-6E8A-4147-A177-3AD203B41FA5}">
                      <a16:colId xmlns:a16="http://schemas.microsoft.com/office/drawing/2014/main" val="1556773627"/>
                    </a:ext>
                  </a:extLst>
                </a:gridCol>
                <a:gridCol w="1042985">
                  <a:extLst>
                    <a:ext uri="{9D8B030D-6E8A-4147-A177-3AD203B41FA5}">
                      <a16:colId xmlns:a16="http://schemas.microsoft.com/office/drawing/2014/main" val="1430562033"/>
                    </a:ext>
                  </a:extLst>
                </a:gridCol>
                <a:gridCol w="128532">
                  <a:extLst>
                    <a:ext uri="{9D8B030D-6E8A-4147-A177-3AD203B41FA5}">
                      <a16:colId xmlns:a16="http://schemas.microsoft.com/office/drawing/2014/main" val="4136756642"/>
                    </a:ext>
                  </a:extLst>
                </a:gridCol>
                <a:gridCol w="1171517">
                  <a:extLst>
                    <a:ext uri="{9D8B030D-6E8A-4147-A177-3AD203B41FA5}">
                      <a16:colId xmlns:a16="http://schemas.microsoft.com/office/drawing/2014/main" val="180349214"/>
                    </a:ext>
                  </a:extLst>
                </a:gridCol>
                <a:gridCol w="970034">
                  <a:extLst>
                    <a:ext uri="{9D8B030D-6E8A-4147-A177-3AD203B41FA5}">
                      <a16:colId xmlns:a16="http://schemas.microsoft.com/office/drawing/2014/main" val="216594811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951582054"/>
                    </a:ext>
                  </a:extLst>
                </a:gridCol>
                <a:gridCol w="207381">
                  <a:extLst>
                    <a:ext uri="{9D8B030D-6E8A-4147-A177-3AD203B41FA5}">
                      <a16:colId xmlns:a16="http://schemas.microsoft.com/office/drawing/2014/main" val="2823944789"/>
                    </a:ext>
                  </a:extLst>
                </a:gridCol>
                <a:gridCol w="944747">
                  <a:extLst>
                    <a:ext uri="{9D8B030D-6E8A-4147-A177-3AD203B41FA5}">
                      <a16:colId xmlns:a16="http://schemas.microsoft.com/office/drawing/2014/main" val="116664049"/>
                    </a:ext>
                  </a:extLst>
                </a:gridCol>
                <a:gridCol w="1512167">
                  <a:extLst>
                    <a:ext uri="{9D8B030D-6E8A-4147-A177-3AD203B41FA5}">
                      <a16:colId xmlns:a16="http://schemas.microsoft.com/office/drawing/2014/main" val="3637146522"/>
                    </a:ext>
                  </a:extLst>
                </a:gridCol>
              </a:tblGrid>
              <a:tr h="1578637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урока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Дата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Контролируемые элементы содержания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(КЭС</a:t>
                      </a:r>
                      <a:r>
                        <a:rPr lang="ru-RU" sz="1200" b="1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Контролируемые проверяемые умения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(КПУ</a:t>
                      </a:r>
                      <a:r>
                        <a:rPr lang="ru-RU" sz="1200" b="1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Индивидуальная коррекционная работа с учащимися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5228848"/>
                  </a:ext>
                </a:extLst>
              </a:tr>
              <a:tr h="6314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корректировка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486421"/>
                  </a:ext>
                </a:extLst>
              </a:tr>
              <a:tr h="315727">
                <a:tc grid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учебного раздела (модуля)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576906"/>
                  </a:ext>
                </a:extLst>
              </a:tr>
              <a:tr h="3157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1963913"/>
                  </a:ext>
                </a:extLst>
              </a:tr>
              <a:tr h="3157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9582568"/>
                  </a:ext>
                </a:extLst>
              </a:tr>
              <a:tr h="315727">
                <a:tc grid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учебного раздела (модуля)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2504041"/>
                  </a:ext>
                </a:extLst>
              </a:tr>
              <a:tr h="3157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1136413"/>
                  </a:ext>
                </a:extLst>
              </a:tr>
              <a:tr h="3157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4800215"/>
                  </a:ext>
                </a:extLst>
              </a:tr>
            </a:tbl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971600" y="271100"/>
            <a:ext cx="662473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Календарно-тематическое планирование уроков </a:t>
            </a: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(альбомный формат)</a:t>
            </a: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834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003232" cy="79208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Терминология субкультуры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568952" cy="5328592"/>
          </a:xfrm>
        </p:spPr>
        <p:txBody>
          <a:bodyPr>
            <a:noAutofit/>
          </a:bodyPr>
          <a:lstStyle/>
          <a:p>
            <a:r>
              <a:rPr lang="ru-RU" sz="3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School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shooting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(англ. «школьная стрельба») — нападение учащихся на школы с применением огнестрельного оружия. </a:t>
            </a:r>
          </a:p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Колумбайн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— это неизбирательное массовое убийство (или попытка такового) в учебном заведении, совершенное, как правило, его бывшим или настоящим учеником (студентом) и носящее подражательный характер.</a:t>
            </a:r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57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712968" cy="6552728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Индивидуальная коррекционная работа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(Разработка и использование специальных методов и средств обучения)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дробление инструкции на отдельные части;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адаптированных наглядных пособий;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дополнительную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визуальную поддержку;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 на небольшие логические блоки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увеличение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доли конкретного материала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разработка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алгоритмов для выполнения самостоятельных работ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памяток, наглядного плана, визуального расписания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необходимости, использование электронных средств коммуникации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методов поощрения, направленных на формирование мотивации, положительного отношения к выполняемой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043822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408712"/>
          </a:xfrm>
        </p:spPr>
        <p:txBody>
          <a:bodyPr>
            <a:norm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Описать особенности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психического развития и особые образовательные потребности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с ОВЗ в данном классе, трудности   по конкретному предмету</a:t>
            </a:r>
            <a:endParaRPr lang="ru-RU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Психолого-педагогическая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8И класса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нарушением интеллекта </a:t>
            </a:r>
          </a:p>
          <a:p>
            <a:pPr marL="0" lvl="2" indent="0" algn="just">
              <a:lnSpc>
                <a:spcPct val="107000"/>
              </a:lnSpc>
              <a:buNone/>
            </a:pPr>
            <a:r>
              <a:rPr lang="ru-RU" sz="17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8 И классе обучается 10 учащихся. У большинства наблюдается  нарушения </a:t>
            </a:r>
            <a:r>
              <a:rPr lang="ru-RU" sz="17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интеллектуального </a:t>
            </a:r>
            <a:r>
              <a:rPr lang="ru-RU" sz="17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развития, процесс обучения русскому языку сопровождается трудностями ….. </a:t>
            </a:r>
          </a:p>
          <a:p>
            <a:pPr marL="0" lvl="2" indent="0" algn="just">
              <a:lnSpc>
                <a:spcPct val="107000"/>
              </a:lnSpc>
              <a:buNone/>
            </a:pPr>
            <a:r>
              <a:rPr lang="ru-RU" sz="17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17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познавательным трудностям </a:t>
            </a:r>
            <a:r>
              <a:rPr lang="ru-RU" sz="17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относятся </a:t>
            </a:r>
            <a:r>
              <a:rPr lang="ru-RU" sz="17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 </a:t>
            </a:r>
            <a:endParaRPr lang="ru-RU" sz="1700" i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indent="0" algn="just">
              <a:lnSpc>
                <a:spcPct val="107000"/>
              </a:lnSpc>
              <a:buNone/>
            </a:pPr>
            <a:r>
              <a:rPr lang="ru-RU" sz="17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7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данной категории свойственно глубокое недоразвитие речи. Они обладают ограниченным словарным запасом, пассивный словарь (понимание речи) преобладает над </a:t>
            </a:r>
            <a:r>
              <a:rPr lang="ru-RU" sz="17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активным </a:t>
            </a:r>
            <a:r>
              <a:rPr lang="ru-RU" sz="17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(использование речи</a:t>
            </a:r>
            <a:r>
              <a:rPr lang="ru-RU" sz="17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)…….</a:t>
            </a:r>
          </a:p>
          <a:p>
            <a:pPr marL="0" lvl="2" indent="0" algn="just">
              <a:lnSpc>
                <a:spcPct val="107000"/>
              </a:lnSpc>
              <a:buNone/>
            </a:pPr>
            <a:r>
              <a:rPr lang="ru-RU" sz="17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Отмечается </a:t>
            </a:r>
            <a:r>
              <a:rPr lang="ru-RU" sz="17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большинства психических функций. Память характеризуется уменьшенным объёмом, им требуется больше времени для освоения новых навыков и для запоминания нового материала. Внимание неустойчиво, отмечается повышенная утомляемость и истощаемость…. Личностная сфера нарушена в меньшей степени. У обучающихся </a:t>
            </a:r>
            <a:r>
              <a:rPr lang="ru-RU" sz="17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отмечается </a:t>
            </a:r>
            <a:r>
              <a:rPr lang="ru-RU" sz="17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сохранность элементарных эмоций, они доброжелательны….. В поведении им свойственна внушаемость, склонность к подражанию действиям других людей. …… У части обучающихся данной категории наблюдаются органические нарушения анализаторов, приводящие к снижению слуховых и зрительных функций</a:t>
            </a:r>
            <a:r>
              <a:rPr lang="ru-RU" sz="17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endParaRPr lang="ru-RU" sz="1700" i="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6995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552728"/>
          </a:xfrm>
        </p:spPr>
        <p:txBody>
          <a:bodyPr>
            <a:norm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Приложение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адаптированной основной общеобразовательной программе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i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основного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общего образования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АДАПТИРОВАННАЯ ОБРАЗОВАТЕЛЬНАЯ ПРОГРАММА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с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ЗПР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(вариант 7.1.)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/>
              <a:t> 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чащийся: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Петров В.</a:t>
            </a:r>
            <a:endParaRPr lang="ru-RU" sz="1200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предмет:		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русский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язык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классы: 			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6К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количество часов (в год):	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105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количество часов (в неделю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):      3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срок реализации:		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1 год (2021-2022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учебный год)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учитель:			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Иванова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М.И.</a:t>
            </a:r>
            <a:endParaRPr lang="ru-RU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22170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368476"/>
              </p:ext>
            </p:extLst>
          </p:nvPr>
        </p:nvGraphicFramePr>
        <p:xfrm>
          <a:off x="179512" y="1194430"/>
          <a:ext cx="8640959" cy="4104453"/>
        </p:xfrm>
        <a:graphic>
          <a:graphicData uri="http://schemas.openxmlformats.org/drawingml/2006/table">
            <a:tbl>
              <a:tblPr firstRow="1" firstCol="1" bandRow="1"/>
              <a:tblGrid>
                <a:gridCol w="471878">
                  <a:extLst>
                    <a:ext uri="{9D8B030D-6E8A-4147-A177-3AD203B41FA5}">
                      <a16:colId xmlns:a16="http://schemas.microsoft.com/office/drawing/2014/main" val="2255580340"/>
                    </a:ext>
                  </a:extLst>
                </a:gridCol>
                <a:gridCol w="535534">
                  <a:extLst>
                    <a:ext uri="{9D8B030D-6E8A-4147-A177-3AD203B41FA5}">
                      <a16:colId xmlns:a16="http://schemas.microsoft.com/office/drawing/2014/main" val="1556773627"/>
                    </a:ext>
                  </a:extLst>
                </a:gridCol>
                <a:gridCol w="1042985">
                  <a:extLst>
                    <a:ext uri="{9D8B030D-6E8A-4147-A177-3AD203B41FA5}">
                      <a16:colId xmlns:a16="http://schemas.microsoft.com/office/drawing/2014/main" val="1430562033"/>
                    </a:ext>
                  </a:extLst>
                </a:gridCol>
                <a:gridCol w="128532">
                  <a:extLst>
                    <a:ext uri="{9D8B030D-6E8A-4147-A177-3AD203B41FA5}">
                      <a16:colId xmlns:a16="http://schemas.microsoft.com/office/drawing/2014/main" val="4136756642"/>
                    </a:ext>
                  </a:extLst>
                </a:gridCol>
                <a:gridCol w="1171517">
                  <a:extLst>
                    <a:ext uri="{9D8B030D-6E8A-4147-A177-3AD203B41FA5}">
                      <a16:colId xmlns:a16="http://schemas.microsoft.com/office/drawing/2014/main" val="180349214"/>
                    </a:ext>
                  </a:extLst>
                </a:gridCol>
                <a:gridCol w="970034">
                  <a:extLst>
                    <a:ext uri="{9D8B030D-6E8A-4147-A177-3AD203B41FA5}">
                      <a16:colId xmlns:a16="http://schemas.microsoft.com/office/drawing/2014/main" val="216594811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951582054"/>
                    </a:ext>
                  </a:extLst>
                </a:gridCol>
                <a:gridCol w="207381">
                  <a:extLst>
                    <a:ext uri="{9D8B030D-6E8A-4147-A177-3AD203B41FA5}">
                      <a16:colId xmlns:a16="http://schemas.microsoft.com/office/drawing/2014/main" val="2823944789"/>
                    </a:ext>
                  </a:extLst>
                </a:gridCol>
                <a:gridCol w="944747">
                  <a:extLst>
                    <a:ext uri="{9D8B030D-6E8A-4147-A177-3AD203B41FA5}">
                      <a16:colId xmlns:a16="http://schemas.microsoft.com/office/drawing/2014/main" val="116664049"/>
                    </a:ext>
                  </a:extLst>
                </a:gridCol>
                <a:gridCol w="1512167">
                  <a:extLst>
                    <a:ext uri="{9D8B030D-6E8A-4147-A177-3AD203B41FA5}">
                      <a16:colId xmlns:a16="http://schemas.microsoft.com/office/drawing/2014/main" val="3637146522"/>
                    </a:ext>
                  </a:extLst>
                </a:gridCol>
              </a:tblGrid>
              <a:tr h="1578637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урока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Дата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Контролируемые элементы содержания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(КЭС</a:t>
                      </a:r>
                      <a:r>
                        <a:rPr lang="ru-RU" sz="1200" b="1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Контролируемые проверяемые умения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(КПУ</a:t>
                      </a:r>
                      <a:r>
                        <a:rPr lang="ru-RU" sz="1200" b="1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Индивидуальная коррекционная работа с учащимися</a:t>
                      </a:r>
                      <a:endParaRPr lang="ru-RU" sz="13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5228848"/>
                  </a:ext>
                </a:extLst>
              </a:tr>
              <a:tr h="6314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корректировка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486421"/>
                  </a:ext>
                </a:extLst>
              </a:tr>
              <a:tr h="315727">
                <a:tc grid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учебного раздела (модуля)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576906"/>
                  </a:ext>
                </a:extLst>
              </a:tr>
              <a:tr h="3157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1963913"/>
                  </a:ext>
                </a:extLst>
              </a:tr>
              <a:tr h="3157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9582568"/>
                  </a:ext>
                </a:extLst>
              </a:tr>
              <a:tr h="315727">
                <a:tc grid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учебного раздела (модуля)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2504041"/>
                  </a:ext>
                </a:extLst>
              </a:tr>
              <a:tr h="3157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1136413"/>
                  </a:ext>
                </a:extLst>
              </a:tr>
              <a:tr h="3157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4800215"/>
                  </a:ext>
                </a:extLst>
              </a:tr>
            </a:tbl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971600" y="271100"/>
            <a:ext cx="662473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Календарно-тематическое планирование уроков </a:t>
            </a:r>
            <a:endParaRPr kumimoji="0" lang="ru-RU" altLang="ru-RU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(альбомный формат)</a:t>
            </a:r>
            <a:endParaRPr kumimoji="0" lang="ru-RU" altLang="ru-RU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53569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408712"/>
          </a:xfrm>
        </p:spPr>
        <p:txBody>
          <a:bodyPr>
            <a:norm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Описать особенности 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психического развития и особые образовательные потребности 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учащегося с ОВЗ, трудности  по конкретному предмету</a:t>
            </a:r>
            <a:endParaRPr lang="ru-RU" sz="1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Психолого-педагогическая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учащегося Петрова С.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класса с ЗПР (вариант 7.2.)</a:t>
            </a:r>
          </a:p>
          <a:p>
            <a:pPr marL="0" lvl="2" indent="0" algn="just">
              <a:lnSpc>
                <a:spcPct val="107000"/>
              </a:lnSpc>
              <a:buNone/>
            </a:pPr>
            <a:r>
              <a:rPr lang="ru-RU" sz="18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Семен обучается в 3 И классе. </a:t>
            </a:r>
            <a:r>
              <a:rPr lang="ru-RU" sz="18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Испытывает сложности при овладении программным материалом, обнаруживает недостаточно сформированные основные учебные умения и навыки по русскому </a:t>
            </a:r>
            <a:r>
              <a:rPr lang="ru-RU" sz="18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языку. Уровень </a:t>
            </a:r>
            <a:r>
              <a:rPr lang="ru-RU" sz="18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речи ребёнка не соответствует возрастной норме. У </a:t>
            </a:r>
            <a:r>
              <a:rPr lang="ru-RU" sz="18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Семена  </a:t>
            </a:r>
            <a:r>
              <a:rPr lang="ru-RU" sz="18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наблюдается отставание в развитии фонематического восприятия: </a:t>
            </a:r>
            <a:r>
              <a:rPr lang="ru-RU" sz="18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18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проанализировать звуковой, слоговой состав слова.</a:t>
            </a:r>
            <a:r>
              <a:rPr lang="ru-RU" sz="1800" i="0" dirty="0"/>
              <a:t> </a:t>
            </a:r>
            <a:endParaRPr lang="ru-RU" sz="1800" i="0" dirty="0" smtClean="0"/>
          </a:p>
          <a:p>
            <a:pPr marL="0" lvl="2" indent="0" algn="just">
              <a:lnSpc>
                <a:spcPct val="107000"/>
              </a:lnSpc>
              <a:buNone/>
            </a:pPr>
            <a:r>
              <a:rPr lang="ru-RU" sz="18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18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</a:t>
            </a:r>
            <a:r>
              <a:rPr lang="ru-RU" sz="18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трудностям по русскому языку относятся </a:t>
            </a:r>
            <a:r>
              <a:rPr lang="ru-RU" sz="18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 </a:t>
            </a:r>
            <a:endParaRPr lang="ru-RU" sz="1800" i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indent="0" algn="just">
              <a:lnSpc>
                <a:spcPct val="107000"/>
              </a:lnSpc>
              <a:buNone/>
            </a:pPr>
            <a:r>
              <a:rPr lang="ru-RU" sz="18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владеет правилами….</a:t>
            </a:r>
          </a:p>
          <a:p>
            <a:pPr marL="0" lvl="2" indent="0" algn="just">
              <a:lnSpc>
                <a:spcPct val="107000"/>
              </a:lnSpc>
              <a:buNone/>
            </a:pPr>
            <a:r>
              <a:rPr lang="ru-RU" sz="18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Отмечается </a:t>
            </a:r>
            <a:r>
              <a:rPr lang="ru-RU" sz="18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большинства психических функций. Память характеризуется уменьшенным объёмом, им требуется больше времени для освоения новых навыков и для запоминания нового материала. Внимание неустойчиво, отмечается повышенная утомляемость и истощаемость…. Личностная сфера нарушена в меньшей степени. У обучающихся </a:t>
            </a:r>
            <a:r>
              <a:rPr lang="ru-RU" sz="18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отмечается </a:t>
            </a:r>
            <a:r>
              <a:rPr lang="ru-RU" sz="18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сохранность элементарных эмоций, они доброжелательны….. В поведении им свойственна внушаемость, склонность к подражанию действиям других людей. </a:t>
            </a:r>
            <a:r>
              <a:rPr lang="ru-RU" sz="18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endParaRPr lang="ru-RU" sz="1800" i="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4510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33670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algn="just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Педагогам-предметникам и классным руководителям принять во внимание и использовать в работе:</a:t>
            </a:r>
          </a:p>
          <a:p>
            <a:pPr marL="0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 по предупреждению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суицидального поведения учащихся, рекомендации по профилактике суицидального поведения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несовершеннолетних. Срок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постоянно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 педагога в случае выявления потенциального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скулшутера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травли среди сверстников, рекомендации по предотвращению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скулшутинга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школе. Срок: постоянно.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Педагогам – психологам своевременно отрабатывать информацию об учащихся с суицидальным риском согласно алгоритму действий.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Учителям-предметникам изучить рекомендации по структуре АОП и  внести изменения в адаптированные образовательные программы для учащихся с ОВЗ.  Срок до 20.10.21г.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Классным руководителям: познакомить под роспись родителей (законных представителей) учащихся с ОВЗ с адаптированной образовательной программой учащегося. Срок до 25.10.21г.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Специалистам центра ППМС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(психологам, дефектологам, логопедам) внести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коррекционные  программы учащихся с  ОВЗ. Срок  до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20.10.21г.</a:t>
            </a:r>
          </a:p>
          <a:p>
            <a:pPr marL="0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958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МАРКЕРЫ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УВЛЕЧЕНИЯ УЧАЩИХСЯ СУБКУЛЬТУРОЙ «КОЛУМБАЙН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Маркеры рассматриваются в системе!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32856"/>
            <a:ext cx="8229600" cy="4565104"/>
          </a:xfrm>
        </p:spPr>
        <p:txBody>
          <a:bodyPr>
            <a:noAutofit/>
          </a:bodyPr>
          <a:lstStyle/>
          <a:p>
            <a:pPr algn="just"/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ВИЗУАЛЬНЫЕ МАРКЕРЫ </a:t>
            </a:r>
            <a:endParaRPr lang="ru-RU" sz="3600" b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</a:t>
            </a:r>
            <a:r>
              <a:rPr lang="ru-RU" sz="3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стиля одежды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черный длинный плащ, черные штаны с большим количеством карманов, высокие ботинки; белая футболка с характерной надписью («Ярость», «Ненависть», «Естественный отбор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 др.)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832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МАРКЕРЫ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УВЛЕЧЕНИЯ УЧАЩИХСЯ СУБКУЛЬТУРОЙ «КОЛУМБАЙН»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44824"/>
            <a:ext cx="8352928" cy="468052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ВИРТУАЛЬНЫЕ и </a:t>
            </a:r>
            <a:r>
              <a:rPr lang="ru-RU" sz="2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ВЕРБАЛЬНЫЕ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МАРКЕРЫ 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Подписка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сообщества, романтизирующие субкультуру «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колумбайн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публикация визуальных изображений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скулшутеров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(Эрика Харриса,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Дилана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Клиболда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Влада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Рослякова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др.);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статусы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содержащие цитаты из дневников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скулшутеров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оправдывающие насилие (расстрелы, взрывы) в образовательном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высказывания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подготовке к собственному «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колумбайну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9828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МАРКЕРЫ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УВЛЕЧЕНИЯ УЧАЩИХСЯ СУБКУЛЬТУРОЙ «КОЛУМБАЙН»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44824"/>
            <a:ext cx="8568952" cy="4680520"/>
          </a:xfrm>
        </p:spPr>
        <p:txBody>
          <a:bodyPr>
            <a:normAutofit/>
          </a:bodyPr>
          <a:lstStyle/>
          <a:p>
            <a:r>
              <a:rPr lang="ru-RU" sz="2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ЭМОЦИОНАЛЬНЫЕ </a:t>
            </a:r>
            <a:r>
              <a:rPr lang="ru-RU" sz="28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МАРКЕРЫ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смена эмоционального поля (жизнерадостный подросток вдруг стал замкнутым).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ПОВЕДЕНЧЕСКИЕ </a:t>
            </a:r>
            <a:r>
              <a:rPr lang="ru-RU" sz="28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МАРКЕРЫ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демонстративное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 с целью произвести впечатление и привлечь внимание; систематические пропуски учебных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занятий, проявление негативизма по отношению к педагогам.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456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47248" cy="1123528"/>
          </a:xfrm>
        </p:spPr>
        <p:txBody>
          <a:bodyPr>
            <a:noAutofit/>
          </a:bodyPr>
          <a:lstStyle/>
          <a:p>
            <a:pPr>
              <a:lnSpc>
                <a:spcPts val="3000"/>
              </a:lnSpc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 педагога В СЛУЧАЕ ВЫЯВЛЕНИЯ ПОТЕНЦИАЛЬНОГО СКУЛШУТЕРА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Поставить в известность о своих опасениях администрацию учебного заведения, а также психолога, социального педагога.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Оценить степень риска выраженности угроз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зависимости от этого выбрать 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работы: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интерес к теме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скулшутинга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наблюдение, мониторинг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соц.сетей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солидаризация с идеями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скулштутинга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срочное оповещение администрации, специалистов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подготовка к совершению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скулшутинга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срочное оповещение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правоохранительных органов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91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075240" cy="4065315"/>
          </a:xfrm>
        </p:spPr>
        <p:txBody>
          <a:bodyPr>
            <a:normAutofit/>
          </a:bodyPr>
          <a:lstStyle/>
          <a:p>
            <a:pPr algn="just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длительное физическое или психологическое насилие со стороны индивида или группы в отношении другого индивида, не способного себя защитить.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909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787208" cy="1944216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часто жертвами школьного </a:t>
            </a:r>
            <a:r>
              <a:rPr lang="ru-RU" sz="4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становятся дети, имеющие:</a:t>
            </a:r>
            <a:b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600201"/>
            <a:ext cx="7787208" cy="5141167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недостатки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носящие очки, со сниженным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слухом или с двигательными нарушениями (например, при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ДЦП), то есть те, кто не может защитить себя, физически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слабее своих ровесников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поведения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замкнутые, чувствительные,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застенчивые, тревожные дети или дети с импульсивным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поведением, не уверены в себе, несчастны и имеют низкое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самоуважение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внешности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рыжие волосы веснушки,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оттопыренные уши, кривые ноги, особая форма головы,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 тела (полнота или худоба) и т.д.;</a:t>
            </a:r>
          </a:p>
        </p:txBody>
      </p:sp>
    </p:spTree>
    <p:extLst>
      <p:ext uri="{BB962C8B-B14F-4D97-AF65-F5344CB8AC3E}">
        <p14:creationId xmlns:p14="http://schemas.microsoft.com/office/powerpoint/2010/main" val="2957782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47248" cy="1944216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реагирования на выявленные</a:t>
            </a:r>
            <a:b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установленные факты </a:t>
            </a:r>
            <a:r>
              <a:rPr lang="ru-RU" sz="4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44824"/>
            <a:ext cx="8496944" cy="4680520"/>
          </a:xfrm>
        </p:spPr>
        <p:txBody>
          <a:bodyPr>
            <a:normAutofit lnSpcReduction="10000"/>
          </a:bodyPr>
          <a:lstStyle/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При установлении факта либо подозрение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существование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буллирования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сообщает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сложившейся ситуации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представителю администрации.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Администрация, совместно с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социально-психологической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службой школы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принимает решение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неотложности реагирования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выявленный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 агрессии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Непосредственная работа с жертвами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преследователями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47049412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Исполнительная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781</TotalTime>
  <Words>1855</Words>
  <Application>Microsoft Office PowerPoint</Application>
  <PresentationFormat>Экран (4:3)</PresentationFormat>
  <Paragraphs>284</Paragraphs>
  <Slides>25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25</vt:i4>
      </vt:variant>
    </vt:vector>
  </HeadingPairs>
  <TitlesOfParts>
    <vt:vector size="36" baseType="lpstr">
      <vt:lpstr>Arial</vt:lpstr>
      <vt:lpstr>Calibri</vt:lpstr>
      <vt:lpstr>Calibri Light</vt:lpstr>
      <vt:lpstr>Century Gothic</vt:lpstr>
      <vt:lpstr>Courier New</vt:lpstr>
      <vt:lpstr>Palatino Linotype</vt:lpstr>
      <vt:lpstr>Times New Roman</vt:lpstr>
      <vt:lpstr>Wingdings</vt:lpstr>
      <vt:lpstr>Метрополия</vt:lpstr>
      <vt:lpstr>Исполнительная</vt:lpstr>
      <vt:lpstr>1_Исполнительная</vt:lpstr>
      <vt:lpstr>Профилактика отклоняющегося поведения учащихся.  Субкультура«Колумбайн». Буллинг. </vt:lpstr>
      <vt:lpstr>Терминология субкультуры</vt:lpstr>
      <vt:lpstr>МАРКЕРЫ УВЛЕЧЕНИЯ УЧАЩИХСЯ СУБКУЛЬТУРОЙ «КОЛУМБАЙН» Маркеры рассматриваются в системе!  </vt:lpstr>
      <vt:lpstr>МАРКЕРЫ УВЛЕЧЕНИЯ УЧАЩИХСЯ СУБКУЛЬТУРОЙ «КОЛУМБАЙН»</vt:lpstr>
      <vt:lpstr>МАРКЕРЫ УВЛЕЧЕНИЯ УЧАЩИХСЯ СУБКУЛЬТУРОЙ «КОЛУМБАЙН»</vt:lpstr>
      <vt:lpstr>Алгоритм действий педагога В СЛУЧАЕ ВЫЯВЛЕНИЯ ПОТЕНЦИАЛЬНОГО СКУЛШУТЕРА</vt:lpstr>
      <vt:lpstr>Буллинг</vt:lpstr>
      <vt:lpstr>Наиболее часто жертвами школьного буллинга становятся дети, имеющие: </vt:lpstr>
      <vt:lpstr>Технология реагирования на выявленные или установленные факты буллинга </vt:lpstr>
      <vt:lpstr>Функции педагога в профилактике суицидального поведения учащихся  </vt:lpstr>
      <vt:lpstr>Презентация PowerPoint</vt:lpstr>
      <vt:lpstr>Презентация PowerPoint</vt:lpstr>
      <vt:lpstr>Презентация PowerPoint</vt:lpstr>
      <vt:lpstr>Презентация PowerPoint</vt:lpstr>
      <vt:lpstr>Дети с ЗПР (задержка психического развития)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95</cp:revision>
  <cp:lastPrinted>2021-10-08T06:32:57Z</cp:lastPrinted>
  <dcterms:modified xsi:type="dcterms:W3CDTF">2021-10-08T07:13:44Z</dcterms:modified>
</cp:coreProperties>
</file>