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85" r:id="rId2"/>
    <p:sldId id="282" r:id="rId3"/>
    <p:sldId id="288" r:id="rId4"/>
    <p:sldId id="287" r:id="rId5"/>
    <p:sldId id="286" r:id="rId6"/>
    <p:sldId id="289" r:id="rId7"/>
    <p:sldId id="290" r:id="rId8"/>
    <p:sldId id="291" r:id="rId9"/>
    <p:sldId id="292" r:id="rId10"/>
    <p:sldId id="293" r:id="rId11"/>
    <p:sldId id="295" r:id="rId12"/>
    <p:sldId id="294" r:id="rId13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2452"/>
    <a:srgbClr val="0000FF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2" autoAdjust="0"/>
    <p:restoredTop sz="94660"/>
  </p:normalViewPr>
  <p:slideViewPr>
    <p:cSldViewPr>
      <p:cViewPr varScale="1">
        <p:scale>
          <a:sx n="108" d="100"/>
          <a:sy n="108" d="100"/>
        </p:scale>
        <p:origin x="1728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314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354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4170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027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5767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718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9/14/2022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622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887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9/14/2022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486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68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58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453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28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491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9/14/2022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257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501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670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2" y="-19756"/>
            <a:ext cx="9144000" cy="6858000"/>
          </a:xfrm>
          <a:prstGeom prst="rect">
            <a:avLst/>
          </a:prstGeom>
        </p:spPr>
      </p:pic>
      <p:pic>
        <p:nvPicPr>
          <p:cNvPr id="28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572" y="589788"/>
            <a:ext cx="481583" cy="679704"/>
          </a:xfrm>
          <a:prstGeom prst="rect">
            <a:avLst/>
          </a:prstGeom>
        </p:spPr>
      </p:pic>
      <p:sp>
        <p:nvSpPr>
          <p:cNvPr id="39" name="text 1">
            <a:extLst>
              <a:ext uri="{FF2B5EF4-FFF2-40B4-BE49-F238E27FC236}">
                <a16:creationId xmlns:a16="http://schemas.microsoft.com/office/drawing/2014/main" id="{DC09D497-8191-4048-BAF7-CBEF27DD4926}"/>
              </a:ext>
            </a:extLst>
          </p:cNvPr>
          <p:cNvSpPr txBox="1"/>
          <p:nvPr/>
        </p:nvSpPr>
        <p:spPr>
          <a:xfrm>
            <a:off x="318408" y="1667470"/>
            <a:ext cx="8621255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algn="ctr">
              <a:lnSpc>
                <a:spcPct val="100000"/>
              </a:lnSpc>
            </a:pPr>
            <a:r>
              <a:rPr lang="ru-RU" sz="4400" b="1" spc="10" dirty="0">
                <a:solidFill>
                  <a:srgbClr val="1F4E79"/>
                </a:solidFill>
                <a:latin typeface="Book Antiqua"/>
                <a:cs typeface="Book Antiqua"/>
              </a:rPr>
              <a:t>Критерии оценки </a:t>
            </a:r>
          </a:p>
          <a:p>
            <a:pPr marL="0" algn="ctr">
              <a:lnSpc>
                <a:spcPct val="100000"/>
              </a:lnSpc>
            </a:pPr>
            <a:r>
              <a:rPr lang="ru-RU" sz="4400" b="1" spc="10" dirty="0">
                <a:solidFill>
                  <a:srgbClr val="1F4E79"/>
                </a:solidFill>
                <a:latin typeface="Book Antiqua"/>
                <a:cs typeface="Book Antiqua"/>
              </a:rPr>
              <a:t>отдельных разделов программы</a:t>
            </a:r>
          </a:p>
          <a:p>
            <a:pPr marL="0" algn="ctr">
              <a:lnSpc>
                <a:spcPct val="100000"/>
              </a:lnSpc>
            </a:pPr>
            <a:r>
              <a:rPr lang="ru-RU" sz="4400" b="1" spc="10" dirty="0">
                <a:solidFill>
                  <a:srgbClr val="1F4E79"/>
                </a:solidFill>
                <a:latin typeface="Book Antiqua"/>
                <a:cs typeface="Book Antiqua"/>
              </a:rPr>
              <a:t>по предмету </a:t>
            </a:r>
          </a:p>
          <a:p>
            <a:pPr marL="0" algn="ctr">
              <a:lnSpc>
                <a:spcPct val="100000"/>
              </a:lnSpc>
            </a:pPr>
            <a:r>
              <a:rPr lang="ru-RU" sz="4400" b="1" spc="10" dirty="0">
                <a:solidFill>
                  <a:srgbClr val="1F4E79"/>
                </a:solidFill>
                <a:latin typeface="Book Antiqua"/>
                <a:cs typeface="Book Antiqua"/>
              </a:rPr>
              <a:t>«физическая культура» </a:t>
            </a:r>
          </a:p>
        </p:txBody>
      </p:sp>
    </p:spTree>
    <p:extLst>
      <p:ext uri="{BB962C8B-B14F-4D97-AF65-F5344CB8AC3E}">
        <p14:creationId xmlns:p14="http://schemas.microsoft.com/office/powerpoint/2010/main" val="82581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467601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Оценка учебных достижений является важной стороной </a:t>
            </a:r>
            <a:r>
              <a:rPr lang="ru-RU" sz="3100" b="1" dirty="0">
                <a:solidFill>
                  <a:schemeClr val="tx1"/>
                </a:solidFill>
              </a:rPr>
              <a:t>педагогического</a:t>
            </a:r>
            <a:r>
              <a:rPr lang="ru-RU" sz="2800" b="1" dirty="0">
                <a:solidFill>
                  <a:schemeClr val="tx1"/>
                </a:solidFill>
              </a:rPr>
              <a:t> процесса по физической культуре.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2667000"/>
            <a:ext cx="7315202" cy="3374363"/>
          </a:xfrm>
        </p:spPr>
        <p:txBody>
          <a:bodyPr>
            <a:noAutofit/>
          </a:bodyPr>
          <a:lstStyle/>
          <a:p>
            <a:r>
              <a:rPr lang="ru-RU" sz="2400" dirty="0"/>
              <a:t>ОНА ПРОИЗВОДИТСЯ С УЧЕТОМ:</a:t>
            </a:r>
          </a:p>
          <a:p>
            <a:r>
              <a:rPr lang="ru-RU" sz="2400" dirty="0"/>
              <a:t>СОСТОЯНИЯ ЗДОРОВЬЯ УЧАЩИХСЯ;</a:t>
            </a:r>
          </a:p>
          <a:p>
            <a:r>
              <a:rPr lang="ru-RU" sz="2400" dirty="0"/>
              <a:t>ФИЗИОЛОГИЧЕСКИХ ВОЗМОЖНОСТЕЙ И ВОЗРАСТА УЧАЩЕГОСЯ;</a:t>
            </a:r>
          </a:p>
          <a:p>
            <a:r>
              <a:rPr lang="ru-RU" sz="2400" dirty="0"/>
              <a:t>ЦЕЛЕЙ ПРЕДВОРИТЕЛЬНОГО, ТЕКУЩЕГО И ИТОГОВОГО ПЕДАГОГИЧКОГО КОНТРОЛЯ ПО ПРЕДМЕТУ ФИЗИЧЕСКАЯ КУЛЬТУРА.</a:t>
            </a:r>
          </a:p>
        </p:txBody>
      </p:sp>
    </p:spTree>
    <p:extLst>
      <p:ext uri="{BB962C8B-B14F-4D97-AF65-F5344CB8AC3E}">
        <p14:creationId xmlns:p14="http://schemas.microsoft.com/office/powerpoint/2010/main" val="1130892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5966712" cy="1524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8" y="358974"/>
            <a:ext cx="7577402" cy="6118026"/>
          </a:xfrm>
        </p:spPr>
      </p:pic>
    </p:spTree>
    <p:extLst>
      <p:ext uri="{BB962C8B-B14F-4D97-AF65-F5344CB8AC3E}">
        <p14:creationId xmlns:p14="http://schemas.microsoft.com/office/powerpoint/2010/main" val="32495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467601" cy="13208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СПАСИБО ЗА ВНИМАНИЕ!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2667000"/>
            <a:ext cx="7315202" cy="3374363"/>
          </a:xfrm>
        </p:spPr>
        <p:txBody>
          <a:bodyPr>
            <a:noAutofit/>
          </a:bodyPr>
          <a:lstStyle/>
          <a:p>
            <a:pPr algn="ctr"/>
            <a:r>
              <a:rPr lang="ru-RU" sz="5400" dirty="0"/>
              <a:t>БУДЬТЕ ЗДОРОВЫ, ЗАНИМАЙТЕСЬ ФИЗКУЛЬТУРОЙ!</a:t>
            </a:r>
          </a:p>
        </p:txBody>
      </p:sp>
    </p:spTree>
    <p:extLst>
      <p:ext uri="{BB962C8B-B14F-4D97-AF65-F5344CB8AC3E}">
        <p14:creationId xmlns:p14="http://schemas.microsoft.com/office/powerpoint/2010/main" val="119441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927" y="4724812"/>
            <a:ext cx="3916496" cy="685387"/>
          </a:xfrm>
          <a:prstGeom prst="rect">
            <a:avLst/>
          </a:prstGeom>
        </p:spPr>
      </p:pic>
      <p:pic>
        <p:nvPicPr>
          <p:cNvPr id="28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572" y="589788"/>
            <a:ext cx="481583" cy="679704"/>
          </a:xfrm>
          <a:prstGeom prst="rect">
            <a:avLst/>
          </a:prstGeom>
        </p:spPr>
      </p:pic>
      <p:sp>
        <p:nvSpPr>
          <p:cNvPr id="39" name="text 1">
            <a:extLst>
              <a:ext uri="{FF2B5EF4-FFF2-40B4-BE49-F238E27FC236}">
                <a16:creationId xmlns:a16="http://schemas.microsoft.com/office/drawing/2014/main" id="{DC09D497-8191-4048-BAF7-CBEF27DD4926}"/>
              </a:ext>
            </a:extLst>
          </p:cNvPr>
          <p:cNvSpPr txBox="1"/>
          <p:nvPr/>
        </p:nvSpPr>
        <p:spPr>
          <a:xfrm>
            <a:off x="1143000" y="1269492"/>
            <a:ext cx="7975657" cy="50475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algn="ctr">
              <a:lnSpc>
                <a:spcPct val="100000"/>
              </a:lnSpc>
            </a:pPr>
            <a:r>
              <a:rPr lang="ru-RU" sz="2800" b="1" spc="10" dirty="0">
                <a:solidFill>
                  <a:srgbClr val="1F4E79"/>
                </a:solidFill>
                <a:latin typeface="+mj-lt"/>
                <a:cs typeface="Book Antiqua"/>
              </a:rPr>
              <a:t>Разделы  учебной программы </a:t>
            </a:r>
          </a:p>
          <a:p>
            <a:pPr marL="0" algn="ctr">
              <a:lnSpc>
                <a:spcPct val="100000"/>
              </a:lnSpc>
            </a:pPr>
            <a:r>
              <a:rPr lang="ru-RU" sz="2800" b="1" spc="10" dirty="0">
                <a:solidFill>
                  <a:srgbClr val="1F4E79"/>
                </a:solidFill>
                <a:latin typeface="+mj-lt"/>
                <a:cs typeface="Book Antiqua"/>
              </a:rPr>
              <a:t>по физической культуре.</a:t>
            </a:r>
          </a:p>
          <a:p>
            <a:pPr marL="0" algn="ctr">
              <a:lnSpc>
                <a:spcPct val="100000"/>
              </a:lnSpc>
            </a:pPr>
            <a:endParaRPr lang="ru-RU" sz="2800" b="1" spc="10" dirty="0">
              <a:solidFill>
                <a:srgbClr val="1F4E79"/>
              </a:solidFill>
              <a:latin typeface="+mj-lt"/>
              <a:cs typeface="Book Antiqua"/>
            </a:endParaRP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sz="2800" b="1" spc="10" dirty="0">
                <a:solidFill>
                  <a:srgbClr val="1F4E79"/>
                </a:solidFill>
                <a:latin typeface="+mj-lt"/>
                <a:cs typeface="Book Antiqua"/>
              </a:rPr>
              <a:t>Легкая атлетика</a:t>
            </a:r>
          </a:p>
          <a:p>
            <a:pPr>
              <a:lnSpc>
                <a:spcPct val="100000"/>
              </a:lnSpc>
            </a:pPr>
            <a:endParaRPr lang="ru-RU" sz="2800" b="1" spc="10" dirty="0">
              <a:solidFill>
                <a:srgbClr val="1F4E79"/>
              </a:solidFill>
              <a:latin typeface="+mj-lt"/>
              <a:cs typeface="Book Antiqua"/>
            </a:endParaRP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sz="2800" b="1" spc="10" dirty="0">
                <a:solidFill>
                  <a:srgbClr val="1F4E79"/>
                </a:solidFill>
                <a:latin typeface="+mj-lt"/>
                <a:cs typeface="Book Antiqua"/>
              </a:rPr>
              <a:t>Спортивные и подвижные игры</a:t>
            </a:r>
          </a:p>
          <a:p>
            <a:pPr>
              <a:lnSpc>
                <a:spcPct val="100000"/>
              </a:lnSpc>
            </a:pPr>
            <a:endParaRPr lang="ru-RU" sz="2800" b="1" spc="10" dirty="0">
              <a:solidFill>
                <a:srgbClr val="1F4E79"/>
              </a:solidFill>
              <a:latin typeface="+mj-lt"/>
              <a:cs typeface="Book Antiqua"/>
            </a:endParaRP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sz="2800" b="1" spc="10" dirty="0">
                <a:solidFill>
                  <a:srgbClr val="1F4E79"/>
                </a:solidFill>
                <a:latin typeface="+mj-lt"/>
                <a:cs typeface="Book Antiqua"/>
              </a:rPr>
              <a:t>Гимнастика</a:t>
            </a:r>
          </a:p>
          <a:p>
            <a:pPr>
              <a:lnSpc>
                <a:spcPct val="100000"/>
              </a:lnSpc>
            </a:pPr>
            <a:endParaRPr lang="ru-RU" sz="2800" b="1" spc="10" dirty="0">
              <a:solidFill>
                <a:srgbClr val="1F4E79"/>
              </a:solidFill>
              <a:latin typeface="+mj-lt"/>
              <a:cs typeface="Book Antiqua"/>
            </a:endParaRP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ru-RU" sz="2800" b="1" spc="10" dirty="0">
                <a:solidFill>
                  <a:srgbClr val="1F4E79"/>
                </a:solidFill>
                <a:latin typeface="+mj-lt"/>
                <a:cs typeface="Book Antiqua"/>
              </a:rPr>
              <a:t>Лыжная подготовка</a:t>
            </a:r>
          </a:p>
          <a:p>
            <a:pPr>
              <a:lnSpc>
                <a:spcPct val="100000"/>
              </a:lnSpc>
            </a:pPr>
            <a:endParaRPr lang="ru-RU" sz="2400" b="1" spc="10" dirty="0">
              <a:solidFill>
                <a:srgbClr val="1F4E79"/>
              </a:solidFill>
              <a:latin typeface="Book Antiqua"/>
              <a:cs typeface="Book Antiqua"/>
            </a:endParaRPr>
          </a:p>
          <a:p>
            <a:pPr marL="0" algn="ctr">
              <a:lnSpc>
                <a:spcPct val="100000"/>
              </a:lnSpc>
            </a:pPr>
            <a:endParaRPr lang="ru-RU" sz="2400" b="1" spc="10" dirty="0">
              <a:solidFill>
                <a:srgbClr val="1F4E79"/>
              </a:solidFill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1514379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467601" cy="13208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Виды работ для критерий оценивания: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524000"/>
            <a:ext cx="6553201" cy="4517363"/>
          </a:xfrm>
        </p:spPr>
        <p:txBody>
          <a:bodyPr/>
          <a:lstStyle/>
          <a:p>
            <a:r>
              <a:rPr lang="ru-RU" dirty="0"/>
              <a:t>Тесты (определение уровня физической подготовленности, нормы ГТО).</a:t>
            </a:r>
          </a:p>
          <a:p>
            <a:r>
              <a:rPr lang="ru-RU" dirty="0"/>
              <a:t>Составление собственной комбинации упражнений  ОРУ, УГГ., составление тренировочной программы для развития определенных групп мышц (9-11 класс).</a:t>
            </a:r>
          </a:p>
          <a:p>
            <a:r>
              <a:rPr lang="ru-RU" dirty="0"/>
              <a:t>Техническое выполнение двигательных действий (ДД).</a:t>
            </a:r>
          </a:p>
          <a:p>
            <a:r>
              <a:rPr lang="ru-RU" dirty="0"/>
              <a:t>Демонстрация своей физической подготовленности, технической и тактической подготовки (спортивные и подвижные игры).</a:t>
            </a:r>
          </a:p>
          <a:p>
            <a:r>
              <a:rPr lang="ru-RU" dirty="0"/>
              <a:t>Умение работать в коллективе с целью решения поставленных задач на уроке (оценивается в групповых упражнениях, спортивных и подвижных играх).</a:t>
            </a:r>
          </a:p>
          <a:p>
            <a:r>
              <a:rPr lang="ru-RU" dirty="0"/>
              <a:t>Прогресс личных результатов.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6106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0"/>
            <a:ext cx="90678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50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00088"/>
              </p:ext>
            </p:extLst>
          </p:nvPr>
        </p:nvGraphicFramePr>
        <p:xfrm>
          <a:off x="762000" y="381001"/>
          <a:ext cx="7999268" cy="6213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757">
                  <a:extLst>
                    <a:ext uri="{9D8B030D-6E8A-4147-A177-3AD203B41FA5}">
                      <a16:colId xmlns:a16="http://schemas.microsoft.com/office/drawing/2014/main" val="9547659"/>
                    </a:ext>
                  </a:extLst>
                </a:gridCol>
                <a:gridCol w="2901695">
                  <a:extLst>
                    <a:ext uri="{9D8B030D-6E8A-4147-A177-3AD203B41FA5}">
                      <a16:colId xmlns:a16="http://schemas.microsoft.com/office/drawing/2014/main" val="2214190998"/>
                    </a:ext>
                  </a:extLst>
                </a:gridCol>
                <a:gridCol w="3293816">
                  <a:extLst>
                    <a:ext uri="{9D8B030D-6E8A-4147-A177-3AD203B41FA5}">
                      <a16:colId xmlns:a16="http://schemas.microsoft.com/office/drawing/2014/main" val="795998793"/>
                    </a:ext>
                  </a:extLst>
                </a:gridCol>
              </a:tblGrid>
              <a:tr h="10715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Раздел учебной программы.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Вид деятельности </a:t>
                      </a:r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Критерии оценивания.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144666"/>
                  </a:ext>
                </a:extLst>
              </a:tr>
              <a:tr h="2384506">
                <a:tc>
                  <a:txBody>
                    <a:bodyPr/>
                    <a:lstStyle/>
                    <a:p>
                      <a:r>
                        <a:rPr lang="ru-RU" sz="1800" dirty="0"/>
                        <a:t>Легкая атлетика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ТЕСТЫ</a:t>
                      </a:r>
                      <a:r>
                        <a:rPr lang="ru-RU" sz="1600" baseline="0" dirty="0"/>
                        <a:t> (бег 30 м., 60 м., 1000 м., 1500 м., 2000 м., подтягивание, прыжки в длину и т.д.)</a:t>
                      </a:r>
                      <a:endParaRPr lang="ru-RU" sz="16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Уровень физической подготовки.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Два показателя:</a:t>
                      </a:r>
                    </a:p>
                    <a:p>
                      <a:r>
                        <a:rPr lang="ru-RU" sz="1600" dirty="0"/>
                        <a:t>1 – Исходный результат</a:t>
                      </a:r>
                      <a:r>
                        <a:rPr lang="ru-RU" sz="1600" baseline="0" dirty="0"/>
                        <a:t> учащегося. И реальные сдвиги в конце учебного года.</a:t>
                      </a:r>
                    </a:p>
                    <a:p>
                      <a:r>
                        <a:rPr lang="ru-RU" sz="1600" baseline="0" dirty="0"/>
                        <a:t>2 – Оценка уровня подготовки по нормативам. </a:t>
                      </a:r>
                    </a:p>
                    <a:p>
                      <a:r>
                        <a:rPr lang="ru-RU" sz="1600" baseline="0" dirty="0"/>
                        <a:t>«5» - высокий уровень. </a:t>
                      </a:r>
                    </a:p>
                    <a:p>
                      <a:r>
                        <a:rPr lang="ru-RU" sz="1600" baseline="0" dirty="0"/>
                        <a:t>«4» – средний уровень.</a:t>
                      </a:r>
                    </a:p>
                    <a:p>
                      <a:r>
                        <a:rPr lang="ru-RU" sz="1600" baseline="0" dirty="0"/>
                        <a:t>«3» - низкий уровень.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672052"/>
                  </a:ext>
                </a:extLst>
              </a:tr>
              <a:tr h="263998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Техника владения двигательным действием.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«5» - ДД выполнено</a:t>
                      </a:r>
                      <a:r>
                        <a:rPr lang="ru-RU" sz="1600" baseline="0" dirty="0"/>
                        <a:t> точно, в надлежащем темпе.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/>
                        <a:t>«4» - </a:t>
                      </a:r>
                      <a:r>
                        <a:rPr lang="ru-RU" sz="1600" dirty="0"/>
                        <a:t>ДД выполнено</a:t>
                      </a:r>
                      <a:r>
                        <a:rPr lang="ru-RU" sz="1600" baseline="0" dirty="0"/>
                        <a:t> точно, но с небольшими недочётами.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/>
                        <a:t>«3» - ДД выполнено правильно, но допустима одна грубая ошибка и мелкие недочеты.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/>
                        <a:t>«2» - ДД выполнено неправильно. Отказ выполнять. 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860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7735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810426"/>
              </p:ext>
            </p:extLst>
          </p:nvPr>
        </p:nvGraphicFramePr>
        <p:xfrm>
          <a:off x="762000" y="381001"/>
          <a:ext cx="7999268" cy="6213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757">
                  <a:extLst>
                    <a:ext uri="{9D8B030D-6E8A-4147-A177-3AD203B41FA5}">
                      <a16:colId xmlns:a16="http://schemas.microsoft.com/office/drawing/2014/main" val="9547659"/>
                    </a:ext>
                  </a:extLst>
                </a:gridCol>
                <a:gridCol w="2901695">
                  <a:extLst>
                    <a:ext uri="{9D8B030D-6E8A-4147-A177-3AD203B41FA5}">
                      <a16:colId xmlns:a16="http://schemas.microsoft.com/office/drawing/2014/main" val="2214190998"/>
                    </a:ext>
                  </a:extLst>
                </a:gridCol>
                <a:gridCol w="3293816">
                  <a:extLst>
                    <a:ext uri="{9D8B030D-6E8A-4147-A177-3AD203B41FA5}">
                      <a16:colId xmlns:a16="http://schemas.microsoft.com/office/drawing/2014/main" val="795998793"/>
                    </a:ext>
                  </a:extLst>
                </a:gridCol>
              </a:tblGrid>
              <a:tr h="10715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Раздел учебной программы.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Вид деятельности </a:t>
                      </a:r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Критерии оценивания.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144666"/>
                  </a:ext>
                </a:extLst>
              </a:tr>
              <a:tr h="2384506">
                <a:tc>
                  <a:txBody>
                    <a:bodyPr/>
                    <a:lstStyle/>
                    <a:p>
                      <a:r>
                        <a:rPr lang="ru-RU" sz="1800" dirty="0"/>
                        <a:t>Спортивные и подвижные игры.</a:t>
                      </a:r>
                    </a:p>
                    <a:p>
                      <a:r>
                        <a:rPr lang="ru-RU" sz="1800" dirty="0"/>
                        <a:t>(баскетбол)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ТЕСТЫ</a:t>
                      </a:r>
                      <a:r>
                        <a:rPr lang="ru-RU" sz="1600" baseline="0" dirty="0"/>
                        <a:t> (челночный бег 4*9 м, 3*10 м., сгибание разгибание рук в упоре лежа, пресс за минуту и т.д.)</a:t>
                      </a:r>
                      <a:endParaRPr lang="ru-RU" sz="16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Уровень физической подготовки.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Два показателя:</a:t>
                      </a:r>
                    </a:p>
                    <a:p>
                      <a:r>
                        <a:rPr lang="ru-RU" sz="1600" dirty="0"/>
                        <a:t>1 – Исходный результат</a:t>
                      </a:r>
                      <a:r>
                        <a:rPr lang="ru-RU" sz="1600" baseline="0" dirty="0"/>
                        <a:t> учащегося. И реальные сдвиги в конце учебного года.</a:t>
                      </a:r>
                    </a:p>
                    <a:p>
                      <a:r>
                        <a:rPr lang="ru-RU" sz="1600" baseline="0" dirty="0"/>
                        <a:t>2 – Оценка уровня подготовки по нормативам. </a:t>
                      </a:r>
                    </a:p>
                    <a:p>
                      <a:r>
                        <a:rPr lang="ru-RU" sz="1600" baseline="0" dirty="0"/>
                        <a:t>«5» - высокий уровень. </a:t>
                      </a:r>
                    </a:p>
                    <a:p>
                      <a:r>
                        <a:rPr lang="ru-RU" sz="1600" baseline="0" dirty="0"/>
                        <a:t>«4» – средний уровень.</a:t>
                      </a:r>
                    </a:p>
                    <a:p>
                      <a:r>
                        <a:rPr lang="ru-RU" sz="1600" baseline="0" dirty="0"/>
                        <a:t>«3» - низкий уровень.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672052"/>
                  </a:ext>
                </a:extLst>
              </a:tr>
              <a:tr h="263998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Техника владения двигательным действием.</a:t>
                      </a:r>
                    </a:p>
                    <a:p>
                      <a:r>
                        <a:rPr lang="ru-RU" sz="1600" dirty="0"/>
                        <a:t>(бросок мяча со штрафной,</a:t>
                      </a:r>
                      <a:r>
                        <a:rPr lang="ru-RU" sz="1600" baseline="0" dirty="0"/>
                        <a:t> ведение два шага бросок, ведение мяча на месте и в движении, с изменением направления и т.д.)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«5» - ДД выполнено</a:t>
                      </a:r>
                      <a:r>
                        <a:rPr lang="ru-RU" sz="1600" baseline="0" dirty="0"/>
                        <a:t> точно, в надлежащем темпе.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/>
                        <a:t>«4» - </a:t>
                      </a:r>
                      <a:r>
                        <a:rPr lang="ru-RU" sz="1600" dirty="0"/>
                        <a:t>ДД выполнено</a:t>
                      </a:r>
                      <a:r>
                        <a:rPr lang="ru-RU" sz="1600" baseline="0" dirty="0"/>
                        <a:t> точно, но с небольшими недочётами.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/>
                        <a:t>«3» - ДД выполнено правильно, но допустима одна грубая ошибка и мелкие недочеты.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/>
                        <a:t>«2» - ДД выполнено неправильно. Отказ выполнять. 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860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5104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376523"/>
              </p:ext>
            </p:extLst>
          </p:nvPr>
        </p:nvGraphicFramePr>
        <p:xfrm>
          <a:off x="762000" y="381001"/>
          <a:ext cx="7999268" cy="6213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757">
                  <a:extLst>
                    <a:ext uri="{9D8B030D-6E8A-4147-A177-3AD203B41FA5}">
                      <a16:colId xmlns:a16="http://schemas.microsoft.com/office/drawing/2014/main" val="9547659"/>
                    </a:ext>
                  </a:extLst>
                </a:gridCol>
                <a:gridCol w="2901695">
                  <a:extLst>
                    <a:ext uri="{9D8B030D-6E8A-4147-A177-3AD203B41FA5}">
                      <a16:colId xmlns:a16="http://schemas.microsoft.com/office/drawing/2014/main" val="2214190998"/>
                    </a:ext>
                  </a:extLst>
                </a:gridCol>
                <a:gridCol w="3293816">
                  <a:extLst>
                    <a:ext uri="{9D8B030D-6E8A-4147-A177-3AD203B41FA5}">
                      <a16:colId xmlns:a16="http://schemas.microsoft.com/office/drawing/2014/main" val="795998793"/>
                    </a:ext>
                  </a:extLst>
                </a:gridCol>
              </a:tblGrid>
              <a:tr h="10715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Раздел учебной программы.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Вид деятельности </a:t>
                      </a:r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Критерии оценивания.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144666"/>
                  </a:ext>
                </a:extLst>
              </a:tr>
              <a:tr h="2384506">
                <a:tc>
                  <a:txBody>
                    <a:bodyPr/>
                    <a:lstStyle/>
                    <a:p>
                      <a:r>
                        <a:rPr lang="ru-RU" sz="1800" dirty="0"/>
                        <a:t>Спортивные и подвижные игры.</a:t>
                      </a:r>
                    </a:p>
                    <a:p>
                      <a:r>
                        <a:rPr lang="ru-RU" sz="1800" dirty="0"/>
                        <a:t>(волейбол)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ТЕСТЫ</a:t>
                      </a:r>
                      <a:r>
                        <a:rPr lang="ru-RU" sz="1600" baseline="0" dirty="0"/>
                        <a:t> (челночный бег 4*9 м, 3*10 м., сгибание разгибание рук в упоре лежа, пресс за минуту и т.д.)</a:t>
                      </a:r>
                      <a:endParaRPr lang="ru-RU" sz="16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Уровень физической подготовки.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Два показателя:</a:t>
                      </a:r>
                    </a:p>
                    <a:p>
                      <a:r>
                        <a:rPr lang="ru-RU" sz="1600" dirty="0"/>
                        <a:t>1 – Исходный результат</a:t>
                      </a:r>
                      <a:r>
                        <a:rPr lang="ru-RU" sz="1600" baseline="0" dirty="0"/>
                        <a:t> учащегося. И реальные сдвиги в конце учебного года.</a:t>
                      </a:r>
                    </a:p>
                    <a:p>
                      <a:r>
                        <a:rPr lang="ru-RU" sz="1600" baseline="0" dirty="0"/>
                        <a:t>2 – Оценка уровня подготовки по нормативам. </a:t>
                      </a:r>
                    </a:p>
                    <a:p>
                      <a:r>
                        <a:rPr lang="ru-RU" sz="1600" baseline="0" dirty="0"/>
                        <a:t>«5» - высокий уровень. </a:t>
                      </a:r>
                    </a:p>
                    <a:p>
                      <a:r>
                        <a:rPr lang="ru-RU" sz="1600" baseline="0" dirty="0"/>
                        <a:t>«4» – средний уровень.</a:t>
                      </a:r>
                    </a:p>
                    <a:p>
                      <a:r>
                        <a:rPr lang="ru-RU" sz="1600" baseline="0" dirty="0"/>
                        <a:t>«3» - низкий уровень.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672052"/>
                  </a:ext>
                </a:extLst>
              </a:tr>
              <a:tr h="263998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Техника владения двигательным действием.</a:t>
                      </a:r>
                    </a:p>
                    <a:p>
                      <a:r>
                        <a:rPr lang="ru-RU" sz="1600" dirty="0"/>
                        <a:t>(верхняя передача мяча двумя руками на месте над собой, в парах, подача мяча,</a:t>
                      </a:r>
                      <a:r>
                        <a:rPr lang="ru-RU" sz="1600" baseline="0" dirty="0"/>
                        <a:t> игровые действия и т.д.).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«5» - ДД выполнено</a:t>
                      </a:r>
                      <a:r>
                        <a:rPr lang="ru-RU" sz="1600" baseline="0" dirty="0"/>
                        <a:t> точно, в надлежащем темпе.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/>
                        <a:t>«4» - </a:t>
                      </a:r>
                      <a:r>
                        <a:rPr lang="ru-RU" sz="1600" dirty="0"/>
                        <a:t>ДД выполнено</a:t>
                      </a:r>
                      <a:r>
                        <a:rPr lang="ru-RU" sz="1600" baseline="0" dirty="0"/>
                        <a:t> точно, но с небольшими недочётами.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/>
                        <a:t>«3» - ДД выполнено правильно, но допустима одна грубая ошибка и мелкие недочеты.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/>
                        <a:t>«2» - ДД выполнено неправильно. Отказ выполнять. 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860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1950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754254"/>
              </p:ext>
            </p:extLst>
          </p:nvPr>
        </p:nvGraphicFramePr>
        <p:xfrm>
          <a:off x="304800" y="442622"/>
          <a:ext cx="8456468" cy="6151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6851">
                  <a:extLst>
                    <a:ext uri="{9D8B030D-6E8A-4147-A177-3AD203B41FA5}">
                      <a16:colId xmlns:a16="http://schemas.microsoft.com/office/drawing/2014/main" val="9547659"/>
                    </a:ext>
                  </a:extLst>
                </a:gridCol>
                <a:gridCol w="3067542">
                  <a:extLst>
                    <a:ext uri="{9D8B030D-6E8A-4147-A177-3AD203B41FA5}">
                      <a16:colId xmlns:a16="http://schemas.microsoft.com/office/drawing/2014/main" val="2214190998"/>
                    </a:ext>
                  </a:extLst>
                </a:gridCol>
                <a:gridCol w="3482075">
                  <a:extLst>
                    <a:ext uri="{9D8B030D-6E8A-4147-A177-3AD203B41FA5}">
                      <a16:colId xmlns:a16="http://schemas.microsoft.com/office/drawing/2014/main" val="795998793"/>
                    </a:ext>
                  </a:extLst>
                </a:gridCol>
              </a:tblGrid>
              <a:tr h="11741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Раздел учебной программы.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Вид деятельности </a:t>
                      </a:r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Критерии оценивания.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144666"/>
                  </a:ext>
                </a:extLst>
              </a:tr>
              <a:tr h="2355262">
                <a:tc>
                  <a:txBody>
                    <a:bodyPr/>
                    <a:lstStyle/>
                    <a:p>
                      <a:r>
                        <a:rPr lang="ru-RU" sz="1800" dirty="0"/>
                        <a:t>Гимнастика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ТЕСТЫ</a:t>
                      </a:r>
                      <a:r>
                        <a:rPr lang="ru-RU" sz="1600" baseline="0" dirty="0"/>
                        <a:t> (сгибание разгибание рук в упоре лежа, пресс за минуту, подтягивание, наклон вперед из положения сед или стоя и т.д.)</a:t>
                      </a:r>
                      <a:endParaRPr lang="ru-RU" sz="16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Уровень физической подготовки.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Два показателя:</a:t>
                      </a:r>
                    </a:p>
                    <a:p>
                      <a:r>
                        <a:rPr lang="ru-RU" sz="1600" dirty="0"/>
                        <a:t>1 – Исходный результат</a:t>
                      </a:r>
                      <a:r>
                        <a:rPr lang="ru-RU" sz="1600" baseline="0" dirty="0"/>
                        <a:t> учащегося. И реальные сдвиги в конце учебного года.</a:t>
                      </a:r>
                    </a:p>
                    <a:p>
                      <a:r>
                        <a:rPr lang="ru-RU" sz="1600" baseline="0" dirty="0"/>
                        <a:t>2 – Оценка уровня подготовки по нормативам. </a:t>
                      </a:r>
                    </a:p>
                    <a:p>
                      <a:r>
                        <a:rPr lang="ru-RU" sz="1600" baseline="0" dirty="0"/>
                        <a:t>«5» - высокий уровень. </a:t>
                      </a:r>
                    </a:p>
                    <a:p>
                      <a:r>
                        <a:rPr lang="ru-RU" sz="1600" baseline="0" dirty="0"/>
                        <a:t>«4» – средний уровень.</a:t>
                      </a:r>
                    </a:p>
                    <a:p>
                      <a:r>
                        <a:rPr lang="ru-RU" sz="1600" baseline="0" dirty="0"/>
                        <a:t>«3» - низкий уровень.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672052"/>
                  </a:ext>
                </a:extLst>
              </a:tr>
              <a:tr h="2607610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Техника владения двигательным действием.</a:t>
                      </a:r>
                    </a:p>
                    <a:p>
                      <a:r>
                        <a:rPr lang="ru-RU" sz="1600" dirty="0"/>
                        <a:t>(кувырок вперед, кувырок назад, упражнения в равновесии, составление комбинации</a:t>
                      </a:r>
                      <a:r>
                        <a:rPr lang="ru-RU" sz="1600" baseline="0" dirty="0"/>
                        <a:t> упражнений и </a:t>
                      </a:r>
                      <a:r>
                        <a:rPr lang="ru-RU" sz="1600" baseline="0" dirty="0" err="1"/>
                        <a:t>т.д</a:t>
                      </a:r>
                      <a:r>
                        <a:rPr lang="ru-RU" sz="1600" baseline="0" dirty="0"/>
                        <a:t>)</a:t>
                      </a:r>
                      <a:r>
                        <a:rPr lang="ru-RU" sz="16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«5» - ДД выполнено</a:t>
                      </a:r>
                      <a:r>
                        <a:rPr lang="ru-RU" sz="1600" baseline="0" dirty="0"/>
                        <a:t> точно, в надлежащем темпе.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/>
                        <a:t>«4» - </a:t>
                      </a:r>
                      <a:r>
                        <a:rPr lang="ru-RU" sz="1600" dirty="0"/>
                        <a:t>ДД выполнено</a:t>
                      </a:r>
                      <a:r>
                        <a:rPr lang="ru-RU" sz="1600" baseline="0" dirty="0"/>
                        <a:t> точно, но с небольшими недочётами.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/>
                        <a:t>«3» - ДД выполнено правильно, но допустима одна грубая ошибка и мелкие недочеты.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/>
                        <a:t>«2» - ДД выполнено неправильно. Отказ выполнять. 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860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103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448162"/>
              </p:ext>
            </p:extLst>
          </p:nvPr>
        </p:nvGraphicFramePr>
        <p:xfrm>
          <a:off x="762000" y="381001"/>
          <a:ext cx="7999268" cy="6213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757">
                  <a:extLst>
                    <a:ext uri="{9D8B030D-6E8A-4147-A177-3AD203B41FA5}">
                      <a16:colId xmlns:a16="http://schemas.microsoft.com/office/drawing/2014/main" val="9547659"/>
                    </a:ext>
                  </a:extLst>
                </a:gridCol>
                <a:gridCol w="2901695">
                  <a:extLst>
                    <a:ext uri="{9D8B030D-6E8A-4147-A177-3AD203B41FA5}">
                      <a16:colId xmlns:a16="http://schemas.microsoft.com/office/drawing/2014/main" val="2214190998"/>
                    </a:ext>
                  </a:extLst>
                </a:gridCol>
                <a:gridCol w="3293816">
                  <a:extLst>
                    <a:ext uri="{9D8B030D-6E8A-4147-A177-3AD203B41FA5}">
                      <a16:colId xmlns:a16="http://schemas.microsoft.com/office/drawing/2014/main" val="795998793"/>
                    </a:ext>
                  </a:extLst>
                </a:gridCol>
              </a:tblGrid>
              <a:tr h="10715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Раздел учебной программы.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Вид деятельности </a:t>
                      </a:r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Критерии оценивания.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144666"/>
                  </a:ext>
                </a:extLst>
              </a:tr>
              <a:tr h="2384506">
                <a:tc>
                  <a:txBody>
                    <a:bodyPr/>
                    <a:lstStyle/>
                    <a:p>
                      <a:r>
                        <a:rPr lang="ru-RU" sz="1800" dirty="0"/>
                        <a:t>Лыжная подготовка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ТЕСТЫ</a:t>
                      </a:r>
                      <a:r>
                        <a:rPr lang="ru-RU" sz="1600" baseline="0" dirty="0"/>
                        <a:t> прохождение дистанции от 1000 м. до 5000 м. различными способами)</a:t>
                      </a:r>
                      <a:endParaRPr lang="ru-RU" sz="16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Уровень физической подготовки.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Два показателя:</a:t>
                      </a:r>
                    </a:p>
                    <a:p>
                      <a:r>
                        <a:rPr lang="ru-RU" sz="1600" dirty="0"/>
                        <a:t>1 – Исходный результат</a:t>
                      </a:r>
                      <a:r>
                        <a:rPr lang="ru-RU" sz="1600" baseline="0" dirty="0"/>
                        <a:t> учащегося. И реальные сдвиги в конце учебного года.</a:t>
                      </a:r>
                    </a:p>
                    <a:p>
                      <a:r>
                        <a:rPr lang="ru-RU" sz="1600" baseline="0" dirty="0"/>
                        <a:t>2 – Оценка уровня подготовки по нормативам. </a:t>
                      </a:r>
                    </a:p>
                    <a:p>
                      <a:r>
                        <a:rPr lang="ru-RU" sz="1600" baseline="0" dirty="0"/>
                        <a:t>«5» - высокий уровень. </a:t>
                      </a:r>
                    </a:p>
                    <a:p>
                      <a:r>
                        <a:rPr lang="ru-RU" sz="1600" baseline="0" dirty="0"/>
                        <a:t>«4» – средний уровень.</a:t>
                      </a:r>
                    </a:p>
                    <a:p>
                      <a:r>
                        <a:rPr lang="ru-RU" sz="1600" baseline="0" dirty="0"/>
                        <a:t>«3» - низкий уровень.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672052"/>
                  </a:ext>
                </a:extLst>
              </a:tr>
              <a:tr h="2639987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Техника владения двигательным действием.</a:t>
                      </a:r>
                    </a:p>
                    <a:p>
                      <a:r>
                        <a:rPr lang="ru-RU" sz="1600" dirty="0"/>
                        <a:t>(освоение техники</a:t>
                      </a:r>
                      <a:r>
                        <a:rPr lang="ru-RU" sz="1600" baseline="0" dirty="0"/>
                        <a:t> лыжных ходов)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«5» - ДД выполнено</a:t>
                      </a:r>
                      <a:r>
                        <a:rPr lang="ru-RU" sz="1600" baseline="0" dirty="0"/>
                        <a:t> точно, в надлежащем темпе.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/>
                        <a:t>«4» - </a:t>
                      </a:r>
                      <a:r>
                        <a:rPr lang="ru-RU" sz="1600" dirty="0"/>
                        <a:t>ДД выполнено</a:t>
                      </a:r>
                      <a:r>
                        <a:rPr lang="ru-RU" sz="1600" baseline="0" dirty="0"/>
                        <a:t> точно, но с небольшими недочётами.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/>
                        <a:t>«3» - ДД выполнено правильно, но допустима одна грубая ошибка и мелкие недочеты.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/>
                        <a:t>«2» - ДД выполнено неправильно. Отказ выполнять. 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860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986584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604</TotalTime>
  <Words>962</Words>
  <Application>Microsoft Office PowerPoint</Application>
  <PresentationFormat>Экран (4:3)</PresentationFormat>
  <Paragraphs>119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Book Antiqua</vt:lpstr>
      <vt:lpstr>Trebuchet MS</vt:lpstr>
      <vt:lpstr>Wingdings</vt:lpstr>
      <vt:lpstr>Wingdings 3</vt:lpstr>
      <vt:lpstr>Аспект</vt:lpstr>
      <vt:lpstr>Презентация PowerPoint</vt:lpstr>
      <vt:lpstr>Презентация PowerPoint</vt:lpstr>
      <vt:lpstr>Виды работ для критерий оценивания: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Оценка учебных достижений является важной стороной педагогического процесса по физической культуре.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Саша</cp:lastModifiedBy>
  <cp:revision>69</cp:revision>
  <dcterms:created xsi:type="dcterms:W3CDTF">2019-10-05T22:37:32Z</dcterms:created>
  <dcterms:modified xsi:type="dcterms:W3CDTF">2022-09-14T06:18:03Z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2019-10-05T00:00:00Z</vt:filetime>
  </property>
  <property fmtid="{D5CDD505-2E9C-101B-9397-08002B2CF9AE}" pid="3" name="LastSaved">
    <vt:filetime>2019-10-05T00:00:00Z</vt:filetime>
  </property>
</Properties>
</file>