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321" r:id="rId2"/>
    <p:sldId id="322" r:id="rId3"/>
    <p:sldId id="336" r:id="rId4"/>
    <p:sldId id="338" r:id="rId5"/>
    <p:sldId id="340" r:id="rId6"/>
    <p:sldId id="342" r:id="rId7"/>
    <p:sldId id="344" r:id="rId8"/>
    <p:sldId id="347" r:id="rId9"/>
    <p:sldId id="345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60" r:id="rId21"/>
    <p:sldId id="361" r:id="rId22"/>
    <p:sldId id="349" r:id="rId23"/>
    <p:sldId id="33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9" autoAdjust="0"/>
    <p:restoredTop sz="94660"/>
  </p:normalViewPr>
  <p:slideViewPr>
    <p:cSldViewPr>
      <p:cViewPr varScale="1">
        <p:scale>
          <a:sx n="108" d="100"/>
          <a:sy n="108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69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46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845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0149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834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920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434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337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4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5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76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723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87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676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00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96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06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431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  <p:sldLayoutId id="2147483823" r:id="rId14"/>
    <p:sldLayoutId id="2147483824" r:id="rId15"/>
    <p:sldLayoutId id="2147483825" r:id="rId16"/>
    <p:sldLayoutId id="214748382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142852"/>
            <a:ext cx="8715436" cy="914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187624" y="2276872"/>
            <a:ext cx="7027746" cy="1643074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4000" b="1" dirty="0">
                <a:solidFill>
                  <a:srgbClr val="002060"/>
                </a:solidFill>
              </a:rPr>
              <a:t>Диагностика </a:t>
            </a:r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4000" b="1" dirty="0">
                <a:solidFill>
                  <a:srgbClr val="002060"/>
                </a:solidFill>
              </a:rPr>
              <a:t>физического развития</a:t>
            </a:r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4000" b="1" dirty="0">
                <a:solidFill>
                  <a:srgbClr val="002060"/>
                </a:solidFill>
              </a:rPr>
              <a:t> учащихся с ОВЗ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/>
          <p:cNvSpPr txBox="1">
            <a:spLocks/>
          </p:cNvSpPr>
          <p:nvPr/>
        </p:nvSpPr>
        <p:spPr>
          <a:xfrm>
            <a:off x="285720" y="428604"/>
            <a:ext cx="8572560" cy="6429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Тренажер </a:t>
            </a:r>
            <a:r>
              <a:rPr lang="ru-RU" sz="3200" b="1" dirty="0" err="1">
                <a:solidFill>
                  <a:srgbClr val="002060"/>
                </a:solidFill>
              </a:rPr>
              <a:t>Бубновского</a:t>
            </a:r>
            <a:r>
              <a:rPr lang="ru-RU" sz="3200" b="1" dirty="0">
                <a:solidFill>
                  <a:srgbClr val="002060"/>
                </a:solidFill>
              </a:rPr>
              <a:t>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Содержимое 4" descr="5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5888" y="2052638"/>
            <a:ext cx="5594349" cy="419576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/>
          <p:cNvSpPr txBox="1">
            <a:spLocks/>
          </p:cNvSpPr>
          <p:nvPr/>
        </p:nvSpPr>
        <p:spPr>
          <a:xfrm>
            <a:off x="285720" y="428604"/>
            <a:ext cx="8572560" cy="6429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 err="1">
                <a:solidFill>
                  <a:srgbClr val="002060"/>
                </a:solidFill>
              </a:rPr>
              <a:t>Фитбол</a:t>
            </a:r>
            <a:r>
              <a:rPr lang="ru-RU" sz="3200" b="1" dirty="0">
                <a:solidFill>
                  <a:srgbClr val="002060"/>
                </a:solidFill>
              </a:rPr>
              <a:t>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Содержимое 4" descr="6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9652" y="2052638"/>
            <a:ext cx="3146821" cy="419576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285720" y="142852"/>
            <a:ext cx="8572560" cy="92869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 fontScale="92500" lnSpcReduction="10000"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Зал адаптивной физической культуры</a:t>
            </a:r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для групповых и индивидуальных занятий 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Содержимое 6" descr="7изал АФК для гр и инд занятий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5888" y="2052638"/>
            <a:ext cx="5594349" cy="419576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/>
          <p:cNvSpPr txBox="1">
            <a:spLocks/>
          </p:cNvSpPr>
          <p:nvPr/>
        </p:nvSpPr>
        <p:spPr>
          <a:xfrm>
            <a:off x="285720" y="142852"/>
            <a:ext cx="8572560" cy="92869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 fontScale="92500" lnSpcReduction="10000"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Комплексы для выполнения упражнений (индивидуальные занятия)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2214554"/>
          <a:ext cx="8715435" cy="4486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6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55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Вводная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Оказание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оздоровительно-го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воздействия на общее состояние организма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Пассивная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кинезотерапия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сгибание/ разгибание рук и ног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упражнения, необходимые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для развития и укрепления суставов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Активизирование ослабленных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улучшение метаболизма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Тренажер Гросса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Ходьба: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ходунки;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трости;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беговая дорожка;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мотомед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15-20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вертикализация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положения тела;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обучение шаговым движениям;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разработка основных функций стопы;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- формирование правильного стереотипа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ходьбы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1571612"/>
            <a:ext cx="8929718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b="1" dirty="0"/>
              <a:t>Комплекс № 1</a:t>
            </a:r>
            <a:endParaRPr lang="ru-RU" sz="2000" dirty="0"/>
          </a:p>
          <a:p>
            <a:pPr algn="just"/>
            <a:r>
              <a:rPr lang="ru-RU" sz="2000" b="1" dirty="0"/>
              <a:t>Реабилитационное оборудование: </a:t>
            </a:r>
          </a:p>
          <a:p>
            <a:pPr algn="just"/>
            <a:r>
              <a:rPr lang="ru-RU" sz="2000" dirty="0"/>
              <a:t>тренажер Гросса, ходунки (трости, </a:t>
            </a:r>
            <a:r>
              <a:rPr lang="ru-RU" sz="2000" dirty="0" err="1"/>
              <a:t>ортезы</a:t>
            </a:r>
            <a:r>
              <a:rPr lang="ru-RU" sz="2000" dirty="0"/>
              <a:t>), беговая дорожка, </a:t>
            </a:r>
            <a:r>
              <a:rPr lang="ru-RU" sz="2000" dirty="0" err="1"/>
              <a:t>мотомед</a:t>
            </a:r>
            <a:r>
              <a:rPr lang="ru-RU" sz="2000" dirty="0">
                <a:solidFill>
                  <a:srgbClr val="002060"/>
                </a:solidFill>
              </a:rPr>
              <a:t>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357166"/>
          <a:ext cx="8686800" cy="3068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78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Расслабление мышц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Лечение положением (укладки/ фиксация)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для снижения тонуса спастически напряженных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для отдыха после занятий в положении достигнутой коррекции;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как способ предупреждения и устранения контрактур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715435" cy="5327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6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55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Вводная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Оказание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оздоровительно-го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воздействия на общее состояние организма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беговая дорожка;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элептический тренажер;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велосипед;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степпер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улучшение метаболизма и других процессов обмена;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развитие общей выносливости организма ребенка и его физических качеств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Активизирование ослабленных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улучшение метаболизма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Проведение упражнений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 укрепление мышц спины, брюшного пресса, верхних/нижних конечностей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15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борьба с искривлением позвоночника;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активизирование ослабленных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активизация работы головного мозга, ускорение кровообращения;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тренировка организма в целом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500042"/>
            <a:ext cx="8929718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b="1" dirty="0"/>
              <a:t>Комплекс № 4</a:t>
            </a:r>
            <a:endParaRPr lang="ru-RU" sz="2000" dirty="0"/>
          </a:p>
          <a:p>
            <a:pPr algn="just"/>
            <a:r>
              <a:rPr lang="ru-RU" sz="2000" b="1" dirty="0"/>
              <a:t>Реабилитационное оборудование: </a:t>
            </a:r>
          </a:p>
          <a:p>
            <a:pPr algn="just"/>
            <a:r>
              <a:rPr lang="ru-RU" sz="2000" dirty="0"/>
              <a:t>беговая дорожка, элептический тренажер, велосипед, степпер</a:t>
            </a:r>
            <a:r>
              <a:rPr lang="ru-RU" sz="2000" dirty="0">
                <a:solidFill>
                  <a:srgbClr val="002060"/>
                </a:solidFill>
              </a:rPr>
              <a:t>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357166"/>
          <a:ext cx="8686800" cy="2787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78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Создание оптимальных условий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для поступления кислорода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 ткани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Дыхательная гимнастика и ходьба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по «дорожке здоровья»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5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укрепление дыхательной мускулатуры;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упражнения, направленные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 коррекцию дыхания;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профилактика плоскостопия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715435" cy="4734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6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0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55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Вводная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Оказание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оздоровительно-го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воздействия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 общее состояние организма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Пассивная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кинезотерапия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сгибание/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разгибание рук и ног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упражнения, необходимые для развития и укрепления суставов;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исчезновения</a:t>
                      </a:r>
                      <a:r>
                        <a:rPr lang="ru-RU" sz="1600" baseline="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суставных и мышечных контрактур, а также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спастичности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Активизирование ослабленных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улучшение метаболизма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«Динамический параподиум»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мотомед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15-20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вертикализация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положения тела;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обучение шаговым движениям;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 нормализация работы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сердечно-сосудистой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 и дыхательной системы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500042"/>
            <a:ext cx="8929718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b="1" dirty="0"/>
              <a:t>Комплекс № 6</a:t>
            </a:r>
            <a:endParaRPr lang="ru-RU" sz="2000" dirty="0"/>
          </a:p>
          <a:p>
            <a:pPr algn="just"/>
            <a:r>
              <a:rPr lang="ru-RU" sz="2000" b="1" dirty="0"/>
              <a:t>Реабилитационное оборудование: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аппарат ортопедический «Динамический параподиум», мотопед  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357166"/>
          <a:ext cx="8686800" cy="3051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78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Расслабление мышц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Лечение положением (укладки/ фиксация)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для снижения тонуса спастически напряженных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для отдыха после занятий в положении достигнутой коррекции;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как способ предупреждения и устранения контрактур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715435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6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0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55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Вводная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Подготовить организм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к основным упражнениям, разогреть мышцы, поставить правильное дыхание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1. Ходьба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 беговой дорожке.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2.</a:t>
                      </a:r>
                      <a:r>
                        <a:rPr lang="ru-RU" sz="1600" baseline="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Х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одьба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ортопеди-ческим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дорожкам.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3-8 мин.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3-4 раза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Выполнять в среднем темпе.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Держать осанку прямо, руки в стороны.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Улучшение уровня концентрации;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развитие памяти;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улучшение координации движений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 пространстве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baseline="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у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пражнения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 равновесие;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упражнения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 мешочками;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упражнения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 меткость;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упражнения на координацию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15-40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улучшение моторно-двигательной координации;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улучшение концентрации внимания;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развитие пространственного воображения;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улучшение чувства равновесия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188640"/>
            <a:ext cx="8929718" cy="95434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endParaRPr lang="ru-RU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b="1" dirty="0"/>
              <a:t>Комплекс № 7</a:t>
            </a:r>
            <a:endParaRPr lang="ru-RU" dirty="0"/>
          </a:p>
          <a:p>
            <a:pPr algn="just"/>
            <a:r>
              <a:rPr lang="ru-RU" b="1" dirty="0"/>
              <a:t>Реабилитационное оборудование: </a:t>
            </a:r>
          </a:p>
          <a:p>
            <a:pPr algn="just"/>
            <a:r>
              <a:rPr lang="ru-RU" dirty="0">
                <a:solidFill>
                  <a:srgbClr val="002060"/>
                </a:solidFill>
              </a:rPr>
              <a:t>балансировочная доска (мозжечковая стимуляция), </a:t>
            </a:r>
            <a:r>
              <a:rPr lang="ru-RU" dirty="0" err="1">
                <a:solidFill>
                  <a:srgbClr val="002060"/>
                </a:solidFill>
              </a:rPr>
              <a:t>фитбол</a:t>
            </a:r>
            <a:r>
              <a:rPr lang="ru-RU" dirty="0">
                <a:solidFill>
                  <a:srgbClr val="002060"/>
                </a:solidFill>
              </a:rPr>
              <a:t>, беговая дорожка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/>
          <p:cNvSpPr txBox="1">
            <a:spLocks/>
          </p:cNvSpPr>
          <p:nvPr/>
        </p:nvSpPr>
        <p:spPr>
          <a:xfrm>
            <a:off x="285720" y="142852"/>
            <a:ext cx="8572560" cy="92869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 fontScale="92500" lnSpcReduction="10000"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Карта обследования </a:t>
            </a:r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двигательной сферы ребенка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572560" cy="5157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3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Навыки ходьбы: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Первичная               диагностика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Повторная               диагностика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Ребенок лишен возможности самостоятельно передвигаться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0 баллов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Ребенок может стоять с поддержкой, шаг                                    не сформирован,</a:t>
                      </a:r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 ходит – 1 балл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Ребенок сам присаживается, сам встает, ходит                            с поддержкой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2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Возможны все движения, сам ходит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3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Осанка: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Голова, шея отклонены от средней линии, плечи, лопатки таз установлены несимметрично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Выраженное увеличение или уменьшение физиологической кривизны позвоночника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1 балл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Явные отклонения в походке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2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Отклонений не имеет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3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357166"/>
          <a:ext cx="8686800" cy="3645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478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Расслабление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улучшение работы вестибулярного аппарата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Упражнения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фитболе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покачивания на спине и животе,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 фиксацией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за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голеностоп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пружинистые покачивания,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 фиксацией рук на пояснице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снижение нагрузки на позвоночник;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разгрузка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мыщц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спины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715435" cy="5327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6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1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55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Вводная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Подготовить организм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к основным упражнениям, разогреть мышцы, поставить правильное дыхание.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1. Пассивная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кинезиотерапия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разработка крупных суставов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10  мин.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Подготовить мышечно-связочный аппарат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к 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вертикализации</a:t>
                      </a: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Нормализация тонуса мышц;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коррекция порочных установок опорно-двигательного аппарата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1. Ходьба: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обычная;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на беговой дорожке,                с наклоном и без;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с высоким подниманием бедра;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15-30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улучшение  подвижности в суставах;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улучшение общей </a:t>
                      </a:r>
                      <a:r>
                        <a:rPr lang="ru-RU" sz="16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опорности</a:t>
                      </a: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конечностей;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улучшение деятельности систем организма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одзаголовок 2"/>
          <p:cNvSpPr txBox="1">
            <a:spLocks/>
          </p:cNvSpPr>
          <p:nvPr/>
        </p:nvSpPr>
        <p:spPr>
          <a:xfrm>
            <a:off x="214282" y="785794"/>
            <a:ext cx="8929718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endParaRPr lang="ru-RU" sz="2000" b="1" dirty="0"/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b="1" dirty="0"/>
              <a:t>Комплекс № 8</a:t>
            </a:r>
            <a:endParaRPr lang="ru-RU" sz="2000" dirty="0"/>
          </a:p>
          <a:p>
            <a:pPr algn="just"/>
            <a:r>
              <a:rPr lang="ru-RU" sz="2000" b="1" dirty="0"/>
              <a:t>Реабилитационное оборудование: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тренировочный костюм «Адели», беговая дорожка, тренажер Гросса,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трости, ходунки  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/>
          </p:cNvGraphicFramePr>
          <p:nvPr/>
        </p:nvGraphicFramePr>
        <p:xfrm>
          <a:off x="285720" y="285728"/>
          <a:ext cx="8715435" cy="3645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1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556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5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Части занятий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Основные задачи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Содержание занятия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Дозировка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Роль занятий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 препятствиями;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терренкур;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 приседания,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с фиксацией рук;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- ходунки, трости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Заключительная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Расслабление мышц, снижение тонуса спастически напряженных мышц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Ортопедические укладки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до 20 мин.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Фиксация правильного положения мышц тела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"/>
          <p:cNvSpPr txBox="1">
            <a:spLocks/>
          </p:cNvSpPr>
          <p:nvPr/>
        </p:nvSpPr>
        <p:spPr>
          <a:xfrm>
            <a:off x="285720" y="2714620"/>
            <a:ext cx="8572560" cy="107157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4800" dirty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285720" y="428604"/>
          <a:ext cx="8572560" cy="6011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3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Навыки ходьбы: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Первичная               диагностика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Повторная               диагностика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Движения головой: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Ребенок лишен возможности выполнять действия головой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  баллов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Ребенок незначительно удерживает, но выполняет действия головой – 1 балл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Ребенок выполняет движения (вращение, поворот, наклон) с ограниченной амплитудой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– 2 балла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Выполняет все возможные движения головой (наклон, поворот, вращение)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3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Положения и движения рук: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Ребенок лишен возможности управления и манипулирования руками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 баллов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Ребенок выполняет элементарные действия хват, удержание предмета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1 балл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поднимание, разведение, вращение кистями рук, но медленно </a:t>
                      </a: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– 2 балла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Выполняет все движения и положения рук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3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553480" cy="6288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4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Навыки ходьбы: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Первичная               диагностика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Повторная               диагностика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Положения и движения ног: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Ребенок лишен возможности выполнять движение ногами – 0 баллов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движения пассивно (с помощью инструктора) – 1 балл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самостоятельно движения при контроле инструктора – 2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Умеет выполнять </a:t>
                      </a:r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все основные движения</a:t>
                      </a:r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–3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Бег: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Ребенок лишен возможности бегать</a:t>
                      </a:r>
                      <a:r>
                        <a:rPr lang="ru-RU" sz="1800" baseline="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– 0 баллов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с поддержкой – 1 балл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бег с частым интервалом отдыха – 2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Ребенок выполняет бег (медленный, быстрый,                              с препятствиями, челночный, на скорость) – 3 балла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Прыжки: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Ребенок лишен возможности выполнять действие –      0 баллов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553480" cy="2263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4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Навыки ходьбы: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Первичная               диагностика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Повторная               диагностика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прыжок с помощью инструктора – 1 балл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прыжок разноименно (ведущая нога правая или левая) – 2 балла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Выполняет прыжок (в длину, в высоту, на двух ногах, через скакалку) – 3 балла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285720" y="428604"/>
            <a:ext cx="8572560" cy="6429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Профиль двигательного развития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285720" y="1357298"/>
          <a:ext cx="8572560" cy="4953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Отсутствие навыка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0 – баллов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Навык находится         в зачаточном состоянии –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 балл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Навык подлежит коррекции –</a:t>
                      </a:r>
                      <a:r>
                        <a:rPr lang="ru-RU" sz="1800" baseline="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2 балла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Возрастная норма –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3 балла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Навыки ходьбы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Осанка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Движения головой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Положения и движения рук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Положения и движения ног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Бег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Прыжки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/>
          <p:cNvSpPr txBox="1">
            <a:spLocks/>
          </p:cNvSpPr>
          <p:nvPr/>
        </p:nvSpPr>
        <p:spPr>
          <a:xfrm>
            <a:off x="285720" y="142852"/>
            <a:ext cx="8572560" cy="92869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 fontScale="77500" lnSpcReduction="20000"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002060"/>
                </a:solidFill>
              </a:rPr>
              <a:t>Инвентарь для реабилитации детей с различными нарушениями двигательной активности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Содержимое 4" descr="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5888" y="2052638"/>
            <a:ext cx="5594349" cy="4195762"/>
          </a:xfr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571472" y="6000768"/>
            <a:ext cx="8072494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dirty="0">
                <a:solidFill>
                  <a:srgbClr val="002060"/>
                </a:solidFill>
              </a:rPr>
              <a:t>Тренажер Гросса, беговая дорожка, велотренажер, </a:t>
            </a:r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dirty="0">
                <a:solidFill>
                  <a:srgbClr val="002060"/>
                </a:solidFill>
              </a:rPr>
              <a:t>элептический тренажер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8" descr="2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071546"/>
            <a:ext cx="3964809" cy="5286412"/>
          </a:xfr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500034" y="357166"/>
            <a:ext cx="3929090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dirty="0">
                <a:solidFill>
                  <a:srgbClr val="002060"/>
                </a:solidFill>
              </a:rPr>
              <a:t>Доска </a:t>
            </a:r>
            <a:r>
              <a:rPr lang="ru-RU" sz="2000" dirty="0" err="1">
                <a:solidFill>
                  <a:srgbClr val="002060"/>
                </a:solidFill>
              </a:rPr>
              <a:t>Бельгоу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</a:p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dirty="0">
                <a:solidFill>
                  <a:srgbClr val="002060"/>
                </a:solidFill>
              </a:rPr>
              <a:t>(балансировочная доска)   </a:t>
            </a:r>
          </a:p>
        </p:txBody>
      </p:sp>
      <p:pic>
        <p:nvPicPr>
          <p:cNvPr id="6" name="Содержимое 4" descr="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571480"/>
            <a:ext cx="3982668" cy="5310223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714876" y="5929330"/>
            <a:ext cx="3929090" cy="42862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2000" dirty="0" err="1">
                <a:solidFill>
                  <a:srgbClr val="002060"/>
                </a:solidFill>
              </a:rPr>
              <a:t>Мотомед</a:t>
            </a:r>
            <a:r>
              <a:rPr lang="ru-RU" sz="2000" dirty="0">
                <a:solidFill>
                  <a:srgbClr val="002060"/>
                </a:solidFill>
              </a:rPr>
              <a:t>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/>
          <p:cNvSpPr txBox="1">
            <a:spLocks/>
          </p:cNvSpPr>
          <p:nvPr/>
        </p:nvSpPr>
        <p:spPr>
          <a:xfrm>
            <a:off x="285720" y="428604"/>
            <a:ext cx="8572560" cy="6429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vert="horz" anchor="b">
            <a:normAutofit/>
          </a:bodyPr>
          <a:lstStyle/>
          <a:p>
            <a:pPr lvl="0" algn="ctr">
              <a:buClr>
                <a:schemeClr val="accent1"/>
              </a:buClr>
              <a:buSzPct val="70000"/>
              <a:defRPr/>
            </a:pPr>
            <a:r>
              <a:rPr lang="ru-RU" sz="3200" b="1" dirty="0" err="1">
                <a:solidFill>
                  <a:srgbClr val="002060"/>
                </a:solidFill>
              </a:rPr>
              <a:t>Параподиум</a:t>
            </a:r>
            <a:r>
              <a:rPr lang="ru-RU" sz="3200" b="1" dirty="0">
                <a:solidFill>
                  <a:srgbClr val="002060"/>
                </a:solidFill>
              </a:rPr>
              <a:t>   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Содержимое 12" descr="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9652" y="2052638"/>
            <a:ext cx="3146821" cy="419576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1512</TotalTime>
  <Words>1276</Words>
  <Application>Microsoft Office PowerPoint</Application>
  <PresentationFormat>Экран (4:3)</PresentationFormat>
  <Paragraphs>356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Матрукова Ю.С.</dc:creator>
  <cp:lastModifiedBy>Саша</cp:lastModifiedBy>
  <cp:revision>521</cp:revision>
  <dcterms:created xsi:type="dcterms:W3CDTF">2016-11-15T06:34:45Z</dcterms:created>
  <dcterms:modified xsi:type="dcterms:W3CDTF">2022-09-14T06:21:00Z</dcterms:modified>
</cp:coreProperties>
</file>